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75" r:id="rId13"/>
    <p:sldId id="276" r:id="rId14"/>
    <p:sldId id="277" r:id="rId15"/>
    <p:sldId id="278" r:id="rId16"/>
    <p:sldId id="279" r:id="rId17"/>
    <p:sldId id="280" r:id="rId18"/>
    <p:sldId id="281" r:id="rId19"/>
    <p:sldId id="268" r:id="rId20"/>
    <p:sldId id="282" r:id="rId21"/>
    <p:sldId id="269" r:id="rId22"/>
    <p:sldId id="270" r:id="rId23"/>
    <p:sldId id="271" r:id="rId24"/>
    <p:sldId id="272" r:id="rId25"/>
    <p:sldId id="273"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8" r:id="rId39"/>
    <p:sldId id="295" r:id="rId40"/>
    <p:sldId id="299" r:id="rId41"/>
    <p:sldId id="296" r:id="rId42"/>
    <p:sldId id="300" r:id="rId43"/>
    <p:sldId id="297" r:id="rId44"/>
    <p:sldId id="274"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0" autoAdjust="0"/>
    <p:restoredTop sz="94660"/>
  </p:normalViewPr>
  <p:slideViewPr>
    <p:cSldViewPr snapToGrid="0">
      <p:cViewPr varScale="1">
        <p:scale>
          <a:sx n="116" d="100"/>
          <a:sy n="116" d="100"/>
        </p:scale>
        <p:origin x="10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10/4/2022</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u-IN" dirty="0" smtClean="0"/>
              <a:t>SHREE RAMKRISHNA INSTITUTE OF COMPUTER EDUCATION AND APPLIED SCIENCES</a:t>
            </a:r>
            <a:endParaRPr lang="en-US" dirty="0"/>
          </a:p>
        </p:txBody>
      </p:sp>
      <p:sp>
        <p:nvSpPr>
          <p:cNvPr id="3" name="Text Placeholder 2"/>
          <p:cNvSpPr>
            <a:spLocks noGrp="1"/>
          </p:cNvSpPr>
          <p:nvPr>
            <p:ph type="body" idx="1"/>
          </p:nvPr>
        </p:nvSpPr>
        <p:spPr/>
        <p:txBody>
          <a:bodyPr>
            <a:normAutofit/>
          </a:bodyPr>
          <a:lstStyle/>
          <a:p>
            <a:r>
              <a:rPr lang="gu-IN" sz="2400" dirty="0" smtClean="0">
                <a:latin typeface="Times New Roman" panose="02020603050405020304" pitchFamily="18" charset="0"/>
              </a:rPr>
              <a:t>Guide</a:t>
            </a:r>
            <a:r>
              <a:rPr lang="gu-IN" sz="2400" dirty="0" smtClean="0">
                <a:latin typeface="Times New Roman" panose="02020603050405020304" pitchFamily="18" charset="0"/>
              </a:rPr>
              <a:t>:-Mrs.Shweta </a:t>
            </a:r>
            <a:r>
              <a:rPr lang="gu-IN" sz="2400" dirty="0" smtClean="0">
                <a:latin typeface="Times New Roman" panose="02020603050405020304" pitchFamily="18" charset="0"/>
              </a:rPr>
              <a:t>Bhatia</a:t>
            </a:r>
          </a:p>
          <a:p>
            <a:r>
              <a:rPr lang="gu-IN" sz="2400" dirty="0" smtClean="0">
                <a:latin typeface="Times New Roman" panose="02020603050405020304" pitchFamily="18" charset="0"/>
              </a:rPr>
              <a:t>Presented By:-Nishtha Mukeshbhai Vaghani</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12621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u-IN" b="1" dirty="0" smtClean="0"/>
              <a:t>User Module:</a:t>
            </a:r>
            <a:endParaRPr lang="en-US" b="1" dirty="0"/>
          </a:p>
        </p:txBody>
      </p:sp>
      <p:sp>
        <p:nvSpPr>
          <p:cNvPr id="3" name="Content Placeholder 2"/>
          <p:cNvSpPr>
            <a:spLocks noGrp="1"/>
          </p:cNvSpPr>
          <p:nvPr>
            <p:ph idx="1"/>
          </p:nvPr>
        </p:nvSpPr>
        <p:spPr/>
        <p:txBody>
          <a:bodyPr>
            <a:normAutofit/>
          </a:bodyPr>
          <a:lstStyle/>
          <a:p>
            <a:r>
              <a:rPr lang="gu-IN" sz="2000" dirty="0">
                <a:latin typeface="Arial Rounded MT Bold" panose="020F0704030504030204" pitchFamily="34" charset="0"/>
              </a:rPr>
              <a:t>Welcome</a:t>
            </a:r>
            <a:endParaRPr lang="en-US" sz="2000" dirty="0">
              <a:latin typeface="Arial Rounded MT Bold" panose="020F0704030504030204" pitchFamily="34" charset="0"/>
            </a:endParaRPr>
          </a:p>
          <a:p>
            <a:r>
              <a:rPr lang="en-US" sz="2000" dirty="0" smtClean="0">
                <a:latin typeface="Arial Rounded MT Bold" panose="020F0704030504030204" pitchFamily="34" charset="0"/>
              </a:rPr>
              <a:t>C</a:t>
            </a:r>
            <a:r>
              <a:rPr lang="gu-IN" sz="2000" dirty="0">
                <a:latin typeface="Arial Rounded MT Bold" panose="020F0704030504030204" pitchFamily="34" charset="0"/>
              </a:rPr>
              <a:t>lient</a:t>
            </a:r>
            <a:r>
              <a:rPr lang="en-US" sz="2000" dirty="0">
                <a:latin typeface="Arial Rounded MT Bold" panose="020F0704030504030204" pitchFamily="34" charset="0"/>
              </a:rPr>
              <a:t> Login</a:t>
            </a:r>
          </a:p>
          <a:p>
            <a:r>
              <a:rPr lang="en-US" sz="2000" dirty="0" smtClean="0">
                <a:latin typeface="Arial Rounded MT Bold" panose="020F0704030504030204" pitchFamily="34" charset="0"/>
              </a:rPr>
              <a:t>New </a:t>
            </a:r>
            <a:r>
              <a:rPr lang="en-US" sz="2000" dirty="0">
                <a:latin typeface="Arial Rounded MT Bold" panose="020F0704030504030204" pitchFamily="34" charset="0"/>
              </a:rPr>
              <a:t>C</a:t>
            </a:r>
            <a:r>
              <a:rPr lang="gu-IN" sz="2000" dirty="0">
                <a:latin typeface="Arial Rounded MT Bold" panose="020F0704030504030204" pitchFamily="34" charset="0"/>
              </a:rPr>
              <a:t>lient</a:t>
            </a:r>
            <a:r>
              <a:rPr lang="en-US" sz="2000" dirty="0">
                <a:latin typeface="Arial Rounded MT Bold" panose="020F0704030504030204" pitchFamily="34" charset="0"/>
              </a:rPr>
              <a:t> Registration</a:t>
            </a:r>
          </a:p>
          <a:p>
            <a:r>
              <a:rPr lang="gu-IN" sz="2000" dirty="0" smtClean="0">
                <a:latin typeface="Arial Rounded MT Bold" panose="020F0704030504030204" pitchFamily="34" charset="0"/>
              </a:rPr>
              <a:t>Report Crime</a:t>
            </a:r>
          </a:p>
          <a:p>
            <a:r>
              <a:rPr lang="gu-IN" sz="2000" dirty="0">
                <a:latin typeface="Arial Rounded MT Bold" panose="020F0704030504030204" pitchFamily="34" charset="0"/>
              </a:rPr>
              <a:t>Extended in sem 6</a:t>
            </a:r>
          </a:p>
          <a:p>
            <a:pPr marL="0" indent="0">
              <a:buNone/>
            </a:pPr>
            <a:endParaRPr lang="en-US" sz="2000" dirty="0"/>
          </a:p>
        </p:txBody>
      </p:sp>
    </p:spTree>
    <p:extLst>
      <p:ext uri="{BB962C8B-B14F-4D97-AF65-F5344CB8AC3E}">
        <p14:creationId xmlns:p14="http://schemas.microsoft.com/office/powerpoint/2010/main" val="37858688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u-IN" b="1" dirty="0" smtClean="0"/>
              <a:t>Functionality</a:t>
            </a:r>
            <a:endParaRPr lang="en-US" b="1" dirty="0"/>
          </a:p>
        </p:txBody>
      </p:sp>
      <p:sp>
        <p:nvSpPr>
          <p:cNvPr id="3" name="Content Placeholder 2"/>
          <p:cNvSpPr>
            <a:spLocks noGrp="1"/>
          </p:cNvSpPr>
          <p:nvPr>
            <p:ph idx="1"/>
          </p:nvPr>
        </p:nvSpPr>
        <p:spPr>
          <a:xfrm>
            <a:off x="2589212" y="2084614"/>
            <a:ext cx="8915400" cy="3777622"/>
          </a:xfrm>
        </p:spPr>
        <p:txBody>
          <a:bodyPr>
            <a:normAutofit/>
          </a:bodyPr>
          <a:lstStyle/>
          <a:p>
            <a:pPr marL="0" indent="0">
              <a:buNone/>
            </a:pPr>
            <a:r>
              <a:rPr lang="gu-IN" sz="2000" dirty="0" smtClean="0">
                <a:latin typeface="Arial Rounded MT Bold" panose="020F0704030504030204" pitchFamily="34" charset="0"/>
              </a:rPr>
              <a:t>The functionality of each module is as follows:</a:t>
            </a:r>
          </a:p>
          <a:p>
            <a:r>
              <a:rPr lang="gu-IN" sz="2000" dirty="0" smtClean="0">
                <a:latin typeface="Arial Rounded MT Bold" panose="020F0704030504030204" pitchFamily="34" charset="0"/>
              </a:rPr>
              <a:t>Admin module:Admin enters the crime and manages the details of the same,Enters user details and manages the same,will be able to enter the station details and policeofficer details and manage the same.</a:t>
            </a:r>
          </a:p>
          <a:p>
            <a:r>
              <a:rPr lang="gu-IN" sz="2000" dirty="0" smtClean="0">
                <a:latin typeface="Arial Rounded MT Bold" panose="020F0704030504030204" pitchFamily="34" charset="0"/>
              </a:rPr>
              <a:t>User Module:User will register and login in to the system and report the crime.</a:t>
            </a:r>
          </a:p>
          <a:p>
            <a:r>
              <a:rPr lang="gu-IN" sz="2000" dirty="0" smtClean="0">
                <a:latin typeface="Arial Rounded MT Bold" panose="020F0704030504030204" pitchFamily="34" charset="0"/>
              </a:rPr>
              <a:t>Police Stion Module:Police station will be able to view the crime details and take action accordingly and update the status of action.(extended in sem 6)</a:t>
            </a:r>
          </a:p>
        </p:txBody>
      </p:sp>
    </p:spTree>
    <p:extLst>
      <p:ext uri="{BB962C8B-B14F-4D97-AF65-F5344CB8AC3E}">
        <p14:creationId xmlns:p14="http://schemas.microsoft.com/office/powerpoint/2010/main" val="39086708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u-IN" dirty="0" smtClean="0"/>
              <a:t>DFD(Data Flow Diagram)</a:t>
            </a:r>
            <a:br>
              <a:rPr lang="gu-IN" dirty="0" smtClean="0"/>
            </a:br>
            <a:r>
              <a:rPr lang="gu-IN" sz="2000" dirty="0" smtClean="0"/>
              <a:t>Admin side</a:t>
            </a:r>
            <a:endParaRPr lang="en-US" sz="2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3625" y="2908300"/>
            <a:ext cx="6886575" cy="2228850"/>
          </a:xfrm>
        </p:spPr>
      </p:pic>
      <p:sp>
        <p:nvSpPr>
          <p:cNvPr id="5" name="TextBox 4"/>
          <p:cNvSpPr txBox="1"/>
          <p:nvPr/>
        </p:nvSpPr>
        <p:spPr>
          <a:xfrm>
            <a:off x="2916195" y="1837038"/>
            <a:ext cx="1771639" cy="369332"/>
          </a:xfrm>
          <a:prstGeom prst="rect">
            <a:avLst/>
          </a:prstGeom>
          <a:noFill/>
        </p:spPr>
        <p:txBody>
          <a:bodyPr wrap="none" rtlCol="0">
            <a:spAutoFit/>
          </a:bodyPr>
          <a:lstStyle/>
          <a:p>
            <a:r>
              <a:rPr lang="gu-IN" dirty="0" smtClean="0"/>
              <a:t>Zero level DFD</a:t>
            </a:r>
            <a:endParaRPr lang="en-US" dirty="0"/>
          </a:p>
        </p:txBody>
      </p:sp>
    </p:spTree>
    <p:extLst>
      <p:ext uri="{BB962C8B-B14F-4D97-AF65-F5344CB8AC3E}">
        <p14:creationId xmlns:p14="http://schemas.microsoft.com/office/powerpoint/2010/main" val="2508963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u-IN" dirty="0"/>
              <a:t>DFD(Data Flow Diagram)</a:t>
            </a:r>
            <a:br>
              <a:rPr lang="gu-IN" dirty="0"/>
            </a:br>
            <a:r>
              <a:rPr lang="gu-IN" sz="2000" dirty="0"/>
              <a:t>Admin side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2133600"/>
            <a:ext cx="8149215" cy="4184822"/>
          </a:xfrm>
        </p:spPr>
      </p:pic>
      <p:sp>
        <p:nvSpPr>
          <p:cNvPr id="5" name="TextBox 4"/>
          <p:cNvSpPr txBox="1"/>
          <p:nvPr/>
        </p:nvSpPr>
        <p:spPr>
          <a:xfrm>
            <a:off x="2592925" y="1649968"/>
            <a:ext cx="1479892" cy="369332"/>
          </a:xfrm>
          <a:prstGeom prst="rect">
            <a:avLst/>
          </a:prstGeom>
          <a:noFill/>
        </p:spPr>
        <p:txBody>
          <a:bodyPr wrap="none" rtlCol="0">
            <a:spAutoFit/>
          </a:bodyPr>
          <a:lstStyle/>
          <a:p>
            <a:r>
              <a:rPr lang="en-US" dirty="0" smtClean="0"/>
              <a:t>L</a:t>
            </a:r>
            <a:r>
              <a:rPr lang="gu-IN" dirty="0" smtClean="0"/>
              <a:t>evel 1 DFD</a:t>
            </a:r>
            <a:endParaRPr lang="en-US" dirty="0"/>
          </a:p>
        </p:txBody>
      </p:sp>
    </p:spTree>
    <p:extLst>
      <p:ext uri="{BB962C8B-B14F-4D97-AF65-F5344CB8AC3E}">
        <p14:creationId xmlns:p14="http://schemas.microsoft.com/office/powerpoint/2010/main" val="1335639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u-IN" dirty="0"/>
              <a:t>DFD(Data Flow Diagram)</a:t>
            </a:r>
            <a:br>
              <a:rPr lang="gu-IN" dirty="0"/>
            </a:br>
            <a:r>
              <a:rPr lang="gu-IN" sz="2000" dirty="0"/>
              <a:t>Admin side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9233" y="2133600"/>
            <a:ext cx="7068064" cy="3778250"/>
          </a:xfrm>
        </p:spPr>
      </p:pic>
      <p:sp>
        <p:nvSpPr>
          <p:cNvPr id="5" name="TextBox 4"/>
          <p:cNvSpPr txBox="1"/>
          <p:nvPr/>
        </p:nvSpPr>
        <p:spPr>
          <a:xfrm>
            <a:off x="3229233" y="1764268"/>
            <a:ext cx="2869696" cy="369332"/>
          </a:xfrm>
          <a:prstGeom prst="rect">
            <a:avLst/>
          </a:prstGeom>
          <a:noFill/>
        </p:spPr>
        <p:txBody>
          <a:bodyPr wrap="none" rtlCol="0">
            <a:spAutoFit/>
          </a:bodyPr>
          <a:lstStyle/>
          <a:p>
            <a:r>
              <a:rPr lang="en-US" dirty="0" smtClean="0"/>
              <a:t>L</a:t>
            </a:r>
            <a:r>
              <a:rPr lang="gu-IN" dirty="0" smtClean="0"/>
              <a:t>evel 2 DFD(Process 2.0)</a:t>
            </a:r>
            <a:endParaRPr lang="en-US" dirty="0"/>
          </a:p>
        </p:txBody>
      </p:sp>
    </p:spTree>
    <p:extLst>
      <p:ext uri="{BB962C8B-B14F-4D97-AF65-F5344CB8AC3E}">
        <p14:creationId xmlns:p14="http://schemas.microsoft.com/office/powerpoint/2010/main" val="2943107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u-IN" dirty="0"/>
              <a:t>DFD(Data Flow Diagram)</a:t>
            </a:r>
            <a:br>
              <a:rPr lang="gu-IN" dirty="0"/>
            </a:br>
            <a:r>
              <a:rPr lang="gu-IN" sz="2000" dirty="0"/>
              <a:t>Admin side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6195" y="2133600"/>
            <a:ext cx="7002162" cy="3778250"/>
          </a:xfrm>
        </p:spPr>
      </p:pic>
      <p:sp>
        <p:nvSpPr>
          <p:cNvPr id="4" name="TextBox 3"/>
          <p:cNvSpPr txBox="1"/>
          <p:nvPr/>
        </p:nvSpPr>
        <p:spPr>
          <a:xfrm>
            <a:off x="2467854" y="1720334"/>
            <a:ext cx="2869696" cy="369332"/>
          </a:xfrm>
          <a:prstGeom prst="rect">
            <a:avLst/>
          </a:prstGeom>
          <a:noFill/>
        </p:spPr>
        <p:txBody>
          <a:bodyPr wrap="none" rtlCol="0">
            <a:spAutoFit/>
          </a:bodyPr>
          <a:lstStyle/>
          <a:p>
            <a:r>
              <a:rPr lang="en-US" dirty="0" smtClean="0"/>
              <a:t>L</a:t>
            </a:r>
            <a:r>
              <a:rPr lang="gu-IN" dirty="0" smtClean="0"/>
              <a:t>evel 2 DFD(Process 3.0)</a:t>
            </a:r>
            <a:endParaRPr lang="en-US" dirty="0"/>
          </a:p>
        </p:txBody>
      </p:sp>
    </p:spTree>
    <p:extLst>
      <p:ext uri="{BB962C8B-B14F-4D97-AF65-F5344CB8AC3E}">
        <p14:creationId xmlns:p14="http://schemas.microsoft.com/office/powerpoint/2010/main" val="1108748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617243"/>
            <a:ext cx="8911687" cy="1280890"/>
          </a:xfrm>
        </p:spPr>
        <p:txBody>
          <a:bodyPr/>
          <a:lstStyle/>
          <a:p>
            <a:r>
              <a:rPr lang="gu-IN" dirty="0"/>
              <a:t>DFD(Data Flow Diagram)</a:t>
            </a:r>
            <a:br>
              <a:rPr lang="gu-IN" dirty="0"/>
            </a:br>
            <a:r>
              <a:rPr lang="gu-IN" sz="2000" dirty="0"/>
              <a:t>Admin side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16195" y="2133600"/>
            <a:ext cx="7570573" cy="3778250"/>
          </a:xfrm>
        </p:spPr>
      </p:pic>
      <p:sp>
        <p:nvSpPr>
          <p:cNvPr id="5" name="Rectangle 4"/>
          <p:cNvSpPr/>
          <p:nvPr/>
        </p:nvSpPr>
        <p:spPr>
          <a:xfrm>
            <a:off x="2531547" y="1713467"/>
            <a:ext cx="2869696" cy="369332"/>
          </a:xfrm>
          <a:prstGeom prst="rect">
            <a:avLst/>
          </a:prstGeom>
        </p:spPr>
        <p:txBody>
          <a:bodyPr wrap="none">
            <a:spAutoFit/>
          </a:bodyPr>
          <a:lstStyle/>
          <a:p>
            <a:r>
              <a:rPr lang="en-US" dirty="0"/>
              <a:t>L</a:t>
            </a:r>
            <a:r>
              <a:rPr lang="gu-IN" dirty="0"/>
              <a:t>evel 2 DFD(Process </a:t>
            </a:r>
            <a:r>
              <a:rPr lang="gu-IN" dirty="0" smtClean="0"/>
              <a:t>4.0</a:t>
            </a:r>
            <a:r>
              <a:rPr lang="gu-IN" dirty="0"/>
              <a:t>)</a:t>
            </a:r>
            <a:endParaRPr lang="en-US" dirty="0"/>
          </a:p>
        </p:txBody>
      </p:sp>
    </p:spTree>
    <p:extLst>
      <p:ext uri="{BB962C8B-B14F-4D97-AF65-F5344CB8AC3E}">
        <p14:creationId xmlns:p14="http://schemas.microsoft.com/office/powerpoint/2010/main" val="997635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u-IN" smtClean="0"/>
              <a:t>DFD(Data Flow Diagram)</a:t>
            </a:r>
            <a:br>
              <a:rPr lang="gu-IN" smtClean="0"/>
            </a:br>
            <a:r>
              <a:rPr lang="gu-IN" sz="2000" smtClean="0"/>
              <a:t>Admin side</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9677" y="2133600"/>
            <a:ext cx="7644712" cy="3778250"/>
          </a:xfrm>
        </p:spPr>
      </p:pic>
      <p:sp>
        <p:nvSpPr>
          <p:cNvPr id="6" name="TextBox 5"/>
          <p:cNvSpPr txBox="1"/>
          <p:nvPr/>
        </p:nvSpPr>
        <p:spPr>
          <a:xfrm>
            <a:off x="2467854" y="1720334"/>
            <a:ext cx="2869696" cy="369332"/>
          </a:xfrm>
          <a:prstGeom prst="rect">
            <a:avLst/>
          </a:prstGeom>
          <a:noFill/>
        </p:spPr>
        <p:txBody>
          <a:bodyPr wrap="none" rtlCol="0">
            <a:spAutoFit/>
          </a:bodyPr>
          <a:lstStyle/>
          <a:p>
            <a:r>
              <a:rPr lang="en-US" dirty="0" smtClean="0"/>
              <a:t>L</a:t>
            </a:r>
            <a:r>
              <a:rPr lang="gu-IN" dirty="0" smtClean="0"/>
              <a:t>evel 2 DFD(Process 5.0)</a:t>
            </a:r>
            <a:endParaRPr lang="en-US" dirty="0"/>
          </a:p>
        </p:txBody>
      </p:sp>
    </p:spTree>
    <p:extLst>
      <p:ext uri="{BB962C8B-B14F-4D97-AF65-F5344CB8AC3E}">
        <p14:creationId xmlns:p14="http://schemas.microsoft.com/office/powerpoint/2010/main" val="1117550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u-IN" dirty="0"/>
              <a:t>DFD(Data Flow Diagram)</a:t>
            </a:r>
            <a:br>
              <a:rPr lang="gu-IN" dirty="0"/>
            </a:br>
            <a:r>
              <a:rPr lang="gu-IN" sz="2000" dirty="0" smtClean="0"/>
              <a:t>Client </a:t>
            </a:r>
            <a:r>
              <a:rPr lang="gu-IN" sz="2000" dirty="0"/>
              <a:t>side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8486" y="2133600"/>
            <a:ext cx="7858898" cy="3778250"/>
          </a:xfrm>
        </p:spPr>
      </p:pic>
      <p:sp>
        <p:nvSpPr>
          <p:cNvPr id="4" name="TextBox 3"/>
          <p:cNvSpPr txBox="1"/>
          <p:nvPr/>
        </p:nvSpPr>
        <p:spPr>
          <a:xfrm>
            <a:off x="2589212" y="1764268"/>
            <a:ext cx="1479892" cy="369332"/>
          </a:xfrm>
          <a:prstGeom prst="rect">
            <a:avLst/>
          </a:prstGeom>
          <a:noFill/>
        </p:spPr>
        <p:txBody>
          <a:bodyPr wrap="none" rtlCol="0">
            <a:spAutoFit/>
          </a:bodyPr>
          <a:lstStyle/>
          <a:p>
            <a:r>
              <a:rPr lang="en-US" dirty="0" smtClean="0"/>
              <a:t>L</a:t>
            </a:r>
            <a:r>
              <a:rPr lang="gu-IN" dirty="0" smtClean="0"/>
              <a:t>evel 1 DFD</a:t>
            </a:r>
            <a:endParaRPr lang="en-US" dirty="0"/>
          </a:p>
        </p:txBody>
      </p:sp>
    </p:spTree>
    <p:extLst>
      <p:ext uri="{BB962C8B-B14F-4D97-AF65-F5344CB8AC3E}">
        <p14:creationId xmlns:p14="http://schemas.microsoft.com/office/powerpoint/2010/main" val="3305868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4471" y="269883"/>
            <a:ext cx="8911687" cy="731161"/>
          </a:xfrm>
        </p:spPr>
        <p:txBody>
          <a:bodyPr/>
          <a:lstStyle/>
          <a:p>
            <a:r>
              <a:rPr lang="gu-IN" dirty="0" smtClean="0"/>
              <a:t>Flowchart(Admin)</a:t>
            </a:r>
            <a:endParaRPr lang="en-US" dirty="0"/>
          </a:p>
        </p:txBody>
      </p:sp>
      <p:sp>
        <p:nvSpPr>
          <p:cNvPr id="5" name="Content Placeholder 4"/>
          <p:cNvSpPr>
            <a:spLocks noGrp="1"/>
          </p:cNvSpPr>
          <p:nvPr>
            <p:ph idx="1"/>
          </p:nvPr>
        </p:nvSpPr>
        <p:spPr>
          <a:xfrm>
            <a:off x="1110342" y="1070919"/>
            <a:ext cx="10874829" cy="5460509"/>
          </a:xfrm>
        </p:spPr>
        <p:txBody>
          <a:bodyPr/>
          <a:lstStyle/>
          <a:p>
            <a:pPr marL="0" indent="0">
              <a:buNone/>
            </a:pPr>
            <a:endParaRPr lang="gu-IN" dirty="0" smtClean="0"/>
          </a:p>
          <a:p>
            <a:pPr marL="0" indent="0">
              <a:buNone/>
            </a:pPr>
            <a:endParaRPr lang="gu-IN" dirty="0"/>
          </a:p>
          <a:p>
            <a:pPr marL="0" indent="0">
              <a:buNone/>
            </a:pPr>
            <a:endParaRPr lang="gu-IN" dirty="0" smtClean="0"/>
          </a:p>
          <a:p>
            <a:pPr marL="0" indent="0">
              <a:buNone/>
            </a:pPr>
            <a:endParaRPr lang="gu-IN" dirty="0"/>
          </a:p>
          <a:p>
            <a:pPr marL="0" indent="0">
              <a:buNone/>
            </a:pPr>
            <a:endParaRPr lang="gu-IN" dirty="0" smtClean="0"/>
          </a:p>
          <a:p>
            <a:pPr marL="0" indent="0">
              <a:buNone/>
            </a:pP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1737" y="1153297"/>
            <a:ext cx="8756436" cy="5614215"/>
          </a:xfrm>
          <a:prstGeom prst="rect">
            <a:avLst/>
          </a:prstGeom>
        </p:spPr>
      </p:pic>
    </p:spTree>
    <p:extLst>
      <p:ext uri="{BB962C8B-B14F-4D97-AF65-F5344CB8AC3E}">
        <p14:creationId xmlns:p14="http://schemas.microsoft.com/office/powerpoint/2010/main" val="21289018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0024" y="2289624"/>
            <a:ext cx="8911687" cy="1318990"/>
          </a:xfrm>
        </p:spPr>
        <p:txBody>
          <a:bodyPr>
            <a:normAutofit fontScale="90000"/>
          </a:bodyPr>
          <a:lstStyle/>
          <a:p>
            <a:pPr algn="ctr"/>
            <a:r>
              <a:rPr lang="gu-IN" sz="6000" dirty="0" smtClean="0">
                <a:latin typeface="Arial Rounded MT Bold" panose="020F0704030504030204" pitchFamily="34" charset="0"/>
              </a:rPr>
              <a:t>CRIME REPORTING SYSTEM</a:t>
            </a:r>
            <a:r>
              <a:rPr lang="gu-IN" dirty="0" smtClean="0"/>
              <a:t/>
            </a:r>
            <a:br>
              <a:rPr lang="gu-IN" dirty="0" smtClean="0"/>
            </a:br>
            <a:endParaRPr lang="en-US" dirty="0"/>
          </a:p>
        </p:txBody>
      </p:sp>
    </p:spTree>
    <p:extLst>
      <p:ext uri="{BB962C8B-B14F-4D97-AF65-F5344CB8AC3E}">
        <p14:creationId xmlns:p14="http://schemas.microsoft.com/office/powerpoint/2010/main" val="35778423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u-IN" dirty="0" smtClean="0"/>
              <a:t>Flowchart(Client)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2628" y="1556951"/>
            <a:ext cx="8711984" cy="4621427"/>
          </a:xfrm>
        </p:spPr>
      </p:pic>
    </p:spTree>
    <p:extLst>
      <p:ext uri="{BB962C8B-B14F-4D97-AF65-F5344CB8AC3E}">
        <p14:creationId xmlns:p14="http://schemas.microsoft.com/office/powerpoint/2010/main" val="4235257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u-IN" b="1" dirty="0" smtClean="0"/>
              <a:t>Database Layouts(Admin Module)</a:t>
            </a:r>
            <a:endParaRPr lang="en-US" b="1" dirty="0"/>
          </a:p>
        </p:txBody>
      </p:sp>
      <p:sp>
        <p:nvSpPr>
          <p:cNvPr id="3" name="Content Placeholder 2"/>
          <p:cNvSpPr>
            <a:spLocks noGrp="1"/>
          </p:cNvSpPr>
          <p:nvPr>
            <p:ph idx="1"/>
          </p:nvPr>
        </p:nvSpPr>
        <p:spPr/>
        <p:txBody>
          <a:bodyPr>
            <a:normAutofit/>
          </a:bodyPr>
          <a:lstStyle/>
          <a:p>
            <a:r>
              <a:rPr lang="en-US" sz="2000" dirty="0" smtClean="0">
                <a:latin typeface="Arial Rounded MT Bold" panose="020F0704030504030204" pitchFamily="34" charset="0"/>
              </a:rPr>
              <a:t>R</a:t>
            </a:r>
            <a:r>
              <a:rPr lang="gu-IN" sz="2000" dirty="0" smtClean="0">
                <a:latin typeface="Arial Rounded MT Bold" panose="020F0704030504030204" pitchFamily="34" charset="0"/>
              </a:rPr>
              <a:t>egistration</a:t>
            </a:r>
          </a:p>
          <a:p>
            <a:r>
              <a:rPr lang="gu-IN" sz="2000" dirty="0" smtClean="0">
                <a:latin typeface="Arial Rounded MT Bold" panose="020F0704030504030204" pitchFamily="34" charset="0"/>
              </a:rPr>
              <a:t>Report Crime</a:t>
            </a:r>
          </a:p>
          <a:p>
            <a:r>
              <a:rPr lang="gu-IN" sz="2000" dirty="0" smtClean="0">
                <a:latin typeface="Arial Rounded MT Bold" panose="020F0704030504030204" pitchFamily="34" charset="0"/>
              </a:rPr>
              <a:t>Complainants</a:t>
            </a:r>
          </a:p>
          <a:p>
            <a:r>
              <a:rPr lang="gu-IN" sz="2000" dirty="0" smtClean="0">
                <a:latin typeface="Arial Rounded MT Bold" panose="020F0704030504030204" pitchFamily="34" charset="0"/>
              </a:rPr>
              <a:t>Stations</a:t>
            </a:r>
          </a:p>
          <a:p>
            <a:r>
              <a:rPr lang="gu-IN" sz="2000" dirty="0" smtClean="0">
                <a:latin typeface="Arial Rounded MT Bold" panose="020F0704030504030204" pitchFamily="34" charset="0"/>
              </a:rPr>
              <a:t>Police Officer</a:t>
            </a:r>
            <a:endParaRPr lang="en-US" sz="2000" dirty="0">
              <a:latin typeface="Arial Rounded MT Bold" panose="020F0704030504030204" pitchFamily="34" charset="0"/>
            </a:endParaRPr>
          </a:p>
        </p:txBody>
      </p:sp>
    </p:spTree>
    <p:extLst>
      <p:ext uri="{BB962C8B-B14F-4D97-AF65-F5344CB8AC3E}">
        <p14:creationId xmlns:p14="http://schemas.microsoft.com/office/powerpoint/2010/main" val="34031757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u-IN" b="1" dirty="0" smtClean="0"/>
              <a:t>Registration Table</a:t>
            </a:r>
            <a:endParaRPr lang="en-US"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5449" y="1491049"/>
            <a:ext cx="8583827" cy="4637902"/>
          </a:xfrm>
        </p:spPr>
      </p:pic>
    </p:spTree>
    <p:extLst>
      <p:ext uri="{BB962C8B-B14F-4D97-AF65-F5344CB8AC3E}">
        <p14:creationId xmlns:p14="http://schemas.microsoft.com/office/powerpoint/2010/main" val="32934122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u-IN" b="1" dirty="0" smtClean="0"/>
              <a:t>Report_crime Table</a:t>
            </a:r>
            <a:endParaRPr lang="en-US"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4303" y="1573427"/>
            <a:ext cx="8847438" cy="4547287"/>
          </a:xfrm>
        </p:spPr>
      </p:pic>
    </p:spTree>
    <p:extLst>
      <p:ext uri="{BB962C8B-B14F-4D97-AF65-F5344CB8AC3E}">
        <p14:creationId xmlns:p14="http://schemas.microsoft.com/office/powerpoint/2010/main" val="5328366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a:t>
            </a:r>
            <a:r>
              <a:rPr lang="gu-IN" b="1" dirty="0" smtClean="0"/>
              <a:t>omplainants Table</a:t>
            </a:r>
            <a:endParaRPr lang="en-US"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664043"/>
            <a:ext cx="8470491" cy="4464908"/>
          </a:xfrm>
        </p:spPr>
      </p:pic>
    </p:spTree>
    <p:extLst>
      <p:ext uri="{BB962C8B-B14F-4D97-AF65-F5344CB8AC3E}">
        <p14:creationId xmlns:p14="http://schemas.microsoft.com/office/powerpoint/2010/main" val="40317490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u-IN" b="1" dirty="0" smtClean="0"/>
              <a:t>Stations Table</a:t>
            </a:r>
            <a:endParaRPr lang="en-US"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7784" y="1548714"/>
            <a:ext cx="8773297" cy="4629664"/>
          </a:xfrm>
        </p:spPr>
      </p:pic>
    </p:spTree>
    <p:extLst>
      <p:ext uri="{BB962C8B-B14F-4D97-AF65-F5344CB8AC3E}">
        <p14:creationId xmlns:p14="http://schemas.microsoft.com/office/powerpoint/2010/main" val="4435170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u-IN" dirty="0" smtClean="0"/>
              <a:t>Police Officer Table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680519"/>
            <a:ext cx="8421064" cy="4431957"/>
          </a:xfrm>
        </p:spPr>
      </p:pic>
    </p:spTree>
    <p:extLst>
      <p:ext uri="{BB962C8B-B14F-4D97-AF65-F5344CB8AC3E}">
        <p14:creationId xmlns:p14="http://schemas.microsoft.com/office/powerpoint/2010/main" val="2272030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gu-IN" dirty="0" smtClean="0"/>
              <a:t>Screen Layout</a:t>
            </a:r>
            <a:br>
              <a:rPr lang="gu-IN" dirty="0" smtClean="0"/>
            </a:br>
            <a:r>
              <a:rPr lang="gu-IN" sz="1800" dirty="0">
                <a:latin typeface="Arial Rounded MT Bold" panose="020F0704030504030204" pitchFamily="34" charset="0"/>
              </a:rPr>
              <a:t>Index Page(Welcome Page):</a:t>
            </a:r>
            <a:r>
              <a:rPr lang="en-US" dirty="0"/>
              <a:t/>
            </a:r>
            <a:br>
              <a:rPr lang="en-US" dirty="0"/>
            </a:br>
            <a:endParaRPr lang="en-US" dirty="0"/>
          </a:p>
        </p:txBody>
      </p:sp>
      <p:sp>
        <p:nvSpPr>
          <p:cNvPr id="3" name="Content Placeholder 2"/>
          <p:cNvSpPr>
            <a:spLocks noGrp="1"/>
          </p:cNvSpPr>
          <p:nvPr>
            <p:ph idx="1"/>
          </p:nvPr>
        </p:nvSpPr>
        <p:spPr>
          <a:xfrm>
            <a:off x="2589212" y="2133600"/>
            <a:ext cx="3309080" cy="3777622"/>
          </a:xfrm>
        </p:spPr>
        <p:txBody>
          <a:bodyPr/>
          <a:lstStyle/>
          <a:p>
            <a:pPr lvl="0"/>
            <a:r>
              <a:rPr lang="gu-IN" dirty="0"/>
              <a:t>Helps the Admin to login in to the admin modules and the client into its clients sided modules</a:t>
            </a:r>
            <a:endParaRPr lang="en-US" dirty="0"/>
          </a:p>
          <a:p>
            <a:pPr lvl="0"/>
            <a:r>
              <a:rPr lang="gu-IN" dirty="0"/>
              <a:t>First Page of Crime Reporting System.</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4811" y="1264555"/>
            <a:ext cx="5651157" cy="266905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4811" y="4022411"/>
            <a:ext cx="5651157" cy="2669059"/>
          </a:xfrm>
          <a:prstGeom prst="rect">
            <a:avLst/>
          </a:prstGeom>
        </p:spPr>
      </p:pic>
    </p:spTree>
    <p:extLst>
      <p:ext uri="{BB962C8B-B14F-4D97-AF65-F5344CB8AC3E}">
        <p14:creationId xmlns:p14="http://schemas.microsoft.com/office/powerpoint/2010/main" val="1622376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gu-IN" sz="2000" dirty="0"/>
              <a:t>Ask Page for Client</a:t>
            </a:r>
            <a:r>
              <a:rPr lang="gu-IN" sz="2000" dirty="0" smtClean="0"/>
              <a:t>:</a:t>
            </a:r>
            <a:r>
              <a:rPr lang="en-US" dirty="0"/>
              <a:t> </a:t>
            </a:r>
            <a:br>
              <a:rPr lang="en-US" dirty="0"/>
            </a:br>
            <a:r>
              <a:rPr lang="gu-IN" sz="1600" dirty="0">
                <a:solidFill>
                  <a:schemeClr val="tx1"/>
                </a:solidFill>
              </a:rPr>
              <a:t>Used to ask the client whether the client wants to login and register and then report the crime or want to report the crime without revealing the identity</a:t>
            </a:r>
            <a:r>
              <a:rPr lang="en-US" dirty="0"/>
              <a:t/>
            </a:r>
            <a:br>
              <a:rPr lang="en-US" dirty="0"/>
            </a:b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8733" y="2133600"/>
            <a:ext cx="6976360" cy="3778250"/>
          </a:xfrm>
        </p:spPr>
      </p:pic>
    </p:spTree>
    <p:extLst>
      <p:ext uri="{BB962C8B-B14F-4D97-AF65-F5344CB8AC3E}">
        <p14:creationId xmlns:p14="http://schemas.microsoft.com/office/powerpoint/2010/main" val="859410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gu-IN" sz="2200" dirty="0"/>
              <a:t>Report Crime Page for Client</a:t>
            </a:r>
            <a:r>
              <a:rPr lang="gu-IN" sz="2200" dirty="0" smtClean="0"/>
              <a:t>:</a:t>
            </a:r>
            <a:r>
              <a:rPr lang="en-US" dirty="0"/>
              <a:t/>
            </a:r>
            <a:br>
              <a:rPr lang="en-US" dirty="0"/>
            </a:br>
            <a:r>
              <a:rPr lang="gu-IN" sz="1800" dirty="0">
                <a:solidFill>
                  <a:schemeClr val="tx1"/>
                </a:solidFill>
              </a:rPr>
              <a:t>If user selects yes in the ask page</a:t>
            </a:r>
            <a:r>
              <a:rPr lang="en-US" sz="1800" dirty="0">
                <a:solidFill>
                  <a:schemeClr val="tx1"/>
                </a:solidFill>
              </a:rPr>
              <a:t/>
            </a:r>
            <a:br>
              <a:rPr lang="en-US" sz="1800" dirty="0">
                <a:solidFill>
                  <a:schemeClr val="tx1"/>
                </a:solidFill>
              </a:rPr>
            </a:br>
            <a:r>
              <a:rPr lang="gu-IN" sz="1800" dirty="0">
                <a:solidFill>
                  <a:schemeClr val="tx1"/>
                </a:solidFill>
              </a:rPr>
              <a:t>Used by clients or users to report the crime</a:t>
            </a:r>
            <a:r>
              <a:rPr lang="en-US" dirty="0"/>
              <a:t/>
            </a:r>
            <a:br>
              <a:rPr lang="en-US" dirty="0"/>
            </a:b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3476" y="2133599"/>
            <a:ext cx="8005736" cy="4330625"/>
          </a:xfrm>
        </p:spPr>
      </p:pic>
    </p:spTree>
    <p:extLst>
      <p:ext uri="{BB962C8B-B14F-4D97-AF65-F5344CB8AC3E}">
        <p14:creationId xmlns:p14="http://schemas.microsoft.com/office/powerpoint/2010/main" val="1202494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u-IN" b="1" dirty="0" smtClean="0"/>
              <a:t>INDEX</a:t>
            </a:r>
            <a:endParaRPr lang="en-US" b="1" dirty="0"/>
          </a:p>
        </p:txBody>
      </p:sp>
      <p:sp>
        <p:nvSpPr>
          <p:cNvPr id="3" name="Content Placeholder 2"/>
          <p:cNvSpPr>
            <a:spLocks noGrp="1"/>
          </p:cNvSpPr>
          <p:nvPr>
            <p:ph idx="1"/>
          </p:nvPr>
        </p:nvSpPr>
        <p:spPr/>
        <p:txBody>
          <a:bodyPr>
            <a:normAutofit fontScale="92500" lnSpcReduction="20000"/>
          </a:bodyPr>
          <a:lstStyle/>
          <a:p>
            <a:pPr marL="0" indent="0">
              <a:buNone/>
            </a:pPr>
            <a:r>
              <a:rPr lang="gu-IN" sz="2000" dirty="0" smtClean="0">
                <a:latin typeface="Arial Rounded MT Bold" panose="020F0704030504030204" pitchFamily="34" charset="0"/>
              </a:rPr>
              <a:t>Topics covered:</a:t>
            </a:r>
          </a:p>
          <a:p>
            <a:r>
              <a:rPr lang="gu-IN" sz="2000" dirty="0" smtClean="0">
                <a:latin typeface="Arial Rounded MT Bold" panose="020F0704030504030204" pitchFamily="34" charset="0"/>
              </a:rPr>
              <a:t>Introduction</a:t>
            </a:r>
          </a:p>
          <a:p>
            <a:r>
              <a:rPr lang="gu-IN" sz="2000" dirty="0" smtClean="0">
                <a:latin typeface="Arial Rounded MT Bold" panose="020F0704030504030204" pitchFamily="34" charset="0"/>
              </a:rPr>
              <a:t>Definition</a:t>
            </a:r>
          </a:p>
          <a:p>
            <a:r>
              <a:rPr lang="gu-IN" sz="2000" dirty="0" smtClean="0">
                <a:latin typeface="Arial Rounded MT Bold" panose="020F0704030504030204" pitchFamily="34" charset="0"/>
              </a:rPr>
              <a:t>Scope</a:t>
            </a:r>
          </a:p>
          <a:p>
            <a:r>
              <a:rPr lang="gu-IN" sz="2000" dirty="0" smtClean="0">
                <a:latin typeface="Arial Rounded MT Bold" panose="020F0704030504030204" pitchFamily="34" charset="0"/>
              </a:rPr>
              <a:t>Objective</a:t>
            </a:r>
          </a:p>
          <a:p>
            <a:r>
              <a:rPr lang="gu-IN" sz="2000" dirty="0" smtClean="0">
                <a:latin typeface="Arial Rounded MT Bold" panose="020F0704030504030204" pitchFamily="34" charset="0"/>
              </a:rPr>
              <a:t>Functionality Reqiurement</a:t>
            </a:r>
          </a:p>
          <a:p>
            <a:r>
              <a:rPr lang="gu-IN" sz="2000" dirty="0" smtClean="0">
                <a:latin typeface="Arial Rounded MT Bold" panose="020F0704030504030204" pitchFamily="34" charset="0"/>
              </a:rPr>
              <a:t>DFD(Data Flow Diagram)</a:t>
            </a:r>
          </a:p>
          <a:p>
            <a:r>
              <a:rPr lang="gu-IN" sz="2000" dirty="0" smtClean="0">
                <a:latin typeface="Arial Rounded MT Bold" panose="020F0704030504030204" pitchFamily="34" charset="0"/>
              </a:rPr>
              <a:t>Flowchart</a:t>
            </a:r>
          </a:p>
          <a:p>
            <a:r>
              <a:rPr lang="gu-IN" sz="2000" dirty="0" smtClean="0">
                <a:latin typeface="Arial Rounded MT Bold" panose="020F0704030504030204" pitchFamily="34" charset="0"/>
              </a:rPr>
              <a:t>Database Layout</a:t>
            </a:r>
          </a:p>
          <a:p>
            <a:r>
              <a:rPr lang="gu-IN" sz="2000" dirty="0" smtClean="0">
                <a:latin typeface="Arial Rounded MT Bold" panose="020F0704030504030204" pitchFamily="34" charset="0"/>
              </a:rPr>
              <a:t>Screen Layout</a:t>
            </a:r>
          </a:p>
          <a:p>
            <a:endParaRPr lang="gu-IN" dirty="0" smtClean="0"/>
          </a:p>
          <a:p>
            <a:endParaRPr lang="en-US" dirty="0"/>
          </a:p>
        </p:txBody>
      </p:sp>
    </p:spTree>
    <p:extLst>
      <p:ext uri="{BB962C8B-B14F-4D97-AF65-F5344CB8AC3E}">
        <p14:creationId xmlns:p14="http://schemas.microsoft.com/office/powerpoint/2010/main" val="41858339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gu-IN" sz="2000" dirty="0" smtClean="0"/>
              <a:t>Login Page </a:t>
            </a:r>
            <a:r>
              <a:rPr lang="gu-IN" sz="2000" dirty="0"/>
              <a:t>for Client:</a:t>
            </a:r>
            <a:endParaRPr lang="en-US" sz="2000" dirty="0"/>
          </a:p>
        </p:txBody>
      </p:sp>
      <p:sp>
        <p:nvSpPr>
          <p:cNvPr id="3" name="Content Placeholder 2"/>
          <p:cNvSpPr>
            <a:spLocks noGrp="1"/>
          </p:cNvSpPr>
          <p:nvPr>
            <p:ph idx="1"/>
          </p:nvPr>
        </p:nvSpPr>
        <p:spPr>
          <a:xfrm>
            <a:off x="2440931" y="1400433"/>
            <a:ext cx="2691242" cy="3777622"/>
          </a:xfrm>
        </p:spPr>
        <p:txBody>
          <a:bodyPr/>
          <a:lstStyle/>
          <a:p>
            <a:pPr lvl="0"/>
            <a:r>
              <a:rPr lang="gu-IN" dirty="0"/>
              <a:t>If user selects no in the ask page</a:t>
            </a:r>
            <a:endParaRPr lang="en-US" dirty="0"/>
          </a:p>
          <a:p>
            <a:pPr lvl="0"/>
            <a:r>
              <a:rPr lang="gu-IN" dirty="0"/>
              <a:t>Used by clients or users to login in Crime Reporting System</a:t>
            </a:r>
            <a:endParaRPr lang="en-US" dirty="0"/>
          </a:p>
          <a:p>
            <a:pPr lvl="0"/>
            <a:r>
              <a:rPr lang="gu-IN" dirty="0"/>
              <a:t>Login is done using username and password of the client or user</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1600" y="1400433"/>
            <a:ext cx="6366427" cy="3442389"/>
          </a:xfrm>
          <a:prstGeom prst="rect">
            <a:avLst/>
          </a:prstGeom>
        </p:spPr>
      </p:pic>
    </p:spTree>
    <p:extLst>
      <p:ext uri="{BB962C8B-B14F-4D97-AF65-F5344CB8AC3E}">
        <p14:creationId xmlns:p14="http://schemas.microsoft.com/office/powerpoint/2010/main" val="3252206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1668" y="624110"/>
            <a:ext cx="8911687" cy="1280890"/>
          </a:xfrm>
        </p:spPr>
        <p:txBody>
          <a:bodyPr>
            <a:normAutofit/>
          </a:bodyPr>
          <a:lstStyle/>
          <a:p>
            <a:r>
              <a:rPr lang="gu-IN" sz="2000" dirty="0" smtClean="0"/>
              <a:t>Registration Page </a:t>
            </a:r>
            <a:r>
              <a:rPr lang="gu-IN" sz="2000" dirty="0"/>
              <a:t>for Client:</a:t>
            </a:r>
            <a:endParaRPr lang="en-US" sz="2000" dirty="0"/>
          </a:p>
        </p:txBody>
      </p:sp>
      <p:sp>
        <p:nvSpPr>
          <p:cNvPr id="3" name="Content Placeholder 2"/>
          <p:cNvSpPr>
            <a:spLocks noGrp="1"/>
          </p:cNvSpPr>
          <p:nvPr>
            <p:ph idx="1"/>
          </p:nvPr>
        </p:nvSpPr>
        <p:spPr>
          <a:xfrm>
            <a:off x="2589213" y="2133600"/>
            <a:ext cx="2628740" cy="3777622"/>
          </a:xfrm>
        </p:spPr>
        <p:txBody>
          <a:bodyPr/>
          <a:lstStyle/>
          <a:p>
            <a:pPr lvl="0"/>
            <a:r>
              <a:rPr lang="gu-IN" dirty="0"/>
              <a:t>Used to add new clients</a:t>
            </a:r>
            <a:endParaRPr lang="en-US" dirty="0"/>
          </a:p>
          <a:p>
            <a:pPr lvl="0"/>
            <a:r>
              <a:rPr lang="gu-IN" dirty="0"/>
              <a:t>Login is done after the client registers</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4455" y="1817914"/>
            <a:ext cx="6208729" cy="3349704"/>
          </a:xfrm>
          <a:prstGeom prst="rect">
            <a:avLst/>
          </a:prstGeom>
        </p:spPr>
      </p:pic>
    </p:spTree>
    <p:extLst>
      <p:ext uri="{BB962C8B-B14F-4D97-AF65-F5344CB8AC3E}">
        <p14:creationId xmlns:p14="http://schemas.microsoft.com/office/powerpoint/2010/main" val="29614085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gu-IN" sz="2000" dirty="0"/>
              <a:t>Login Page for </a:t>
            </a:r>
            <a:r>
              <a:rPr lang="gu-IN" sz="2000" dirty="0" smtClean="0"/>
              <a:t>Admin:</a:t>
            </a:r>
            <a:endParaRPr lang="en-US" sz="2000" dirty="0"/>
          </a:p>
        </p:txBody>
      </p:sp>
      <p:sp>
        <p:nvSpPr>
          <p:cNvPr id="3" name="Content Placeholder 2"/>
          <p:cNvSpPr>
            <a:spLocks noGrp="1"/>
          </p:cNvSpPr>
          <p:nvPr>
            <p:ph idx="1"/>
          </p:nvPr>
        </p:nvSpPr>
        <p:spPr>
          <a:xfrm>
            <a:off x="2589212" y="2133600"/>
            <a:ext cx="2855243" cy="3777622"/>
          </a:xfrm>
        </p:spPr>
        <p:txBody>
          <a:bodyPr/>
          <a:lstStyle/>
          <a:p>
            <a:pPr marL="0" indent="0">
              <a:buNone/>
            </a:pPr>
            <a:endParaRPr lang="en-US" dirty="0"/>
          </a:p>
          <a:p>
            <a:pPr lvl="0"/>
            <a:r>
              <a:rPr lang="gu-IN" dirty="0"/>
              <a:t>If user selects yes in the ask page</a:t>
            </a:r>
            <a:endParaRPr lang="en-US" dirty="0"/>
          </a:p>
          <a:p>
            <a:pPr lvl="0"/>
            <a:r>
              <a:rPr lang="gu-IN" dirty="0"/>
              <a:t>Used by admin to login in Crime Reporting System</a:t>
            </a:r>
            <a:endParaRPr lang="en-US" dirty="0"/>
          </a:p>
          <a:p>
            <a:pPr lvl="0"/>
            <a:r>
              <a:rPr lang="gu-IN" dirty="0"/>
              <a:t>Login is done using username and password of the admin</a:t>
            </a:r>
            <a:endParaRPr lang="en-US" dirty="0"/>
          </a:p>
          <a:p>
            <a:pPr marL="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4455" y="1620868"/>
            <a:ext cx="6342022" cy="3362194"/>
          </a:xfrm>
          <a:prstGeom prst="rect">
            <a:avLst/>
          </a:prstGeom>
        </p:spPr>
      </p:pic>
    </p:spTree>
    <p:extLst>
      <p:ext uri="{BB962C8B-B14F-4D97-AF65-F5344CB8AC3E}">
        <p14:creationId xmlns:p14="http://schemas.microsoft.com/office/powerpoint/2010/main" val="4232941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gu-IN" sz="2000" dirty="0" smtClean="0"/>
              <a:t>Home </a:t>
            </a:r>
            <a:r>
              <a:rPr lang="gu-IN" sz="2000" dirty="0"/>
              <a:t>Page for Admin:</a:t>
            </a:r>
            <a:endParaRPr lang="en-US" sz="2000" dirty="0"/>
          </a:p>
        </p:txBody>
      </p:sp>
      <p:sp>
        <p:nvSpPr>
          <p:cNvPr id="3" name="Content Placeholder 2"/>
          <p:cNvSpPr>
            <a:spLocks noGrp="1"/>
          </p:cNvSpPr>
          <p:nvPr>
            <p:ph idx="1"/>
          </p:nvPr>
        </p:nvSpPr>
        <p:spPr>
          <a:xfrm>
            <a:off x="2589212" y="2133600"/>
            <a:ext cx="2064431" cy="3777622"/>
          </a:xfrm>
        </p:spPr>
        <p:txBody>
          <a:bodyPr/>
          <a:lstStyle/>
          <a:p>
            <a:pPr lvl="0"/>
            <a:r>
              <a:rPr lang="gu-IN" dirty="0"/>
              <a:t>If  Admin login is successful then Admin is redirected to home page</a:t>
            </a:r>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2390" y="719828"/>
            <a:ext cx="5346223" cy="282754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2390" y="3643090"/>
            <a:ext cx="5322249" cy="2827544"/>
          </a:xfrm>
          <a:prstGeom prst="rect">
            <a:avLst/>
          </a:prstGeom>
        </p:spPr>
      </p:pic>
    </p:spTree>
    <p:extLst>
      <p:ext uri="{BB962C8B-B14F-4D97-AF65-F5344CB8AC3E}">
        <p14:creationId xmlns:p14="http://schemas.microsoft.com/office/powerpoint/2010/main" val="2179765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gu-IN" sz="2000" dirty="0" smtClean="0"/>
              <a:t>Topbar for admin:</a:t>
            </a:r>
            <a:endParaRPr lang="en-US" sz="2000" dirty="0"/>
          </a:p>
        </p:txBody>
      </p:sp>
      <p:sp>
        <p:nvSpPr>
          <p:cNvPr id="3" name="Content Placeholder 2"/>
          <p:cNvSpPr>
            <a:spLocks noGrp="1"/>
          </p:cNvSpPr>
          <p:nvPr>
            <p:ph idx="1"/>
          </p:nvPr>
        </p:nvSpPr>
        <p:spPr>
          <a:xfrm>
            <a:off x="2589212" y="2133600"/>
            <a:ext cx="1941599" cy="3777622"/>
          </a:xfrm>
        </p:spPr>
        <p:txBody>
          <a:bodyPr/>
          <a:lstStyle/>
          <a:p>
            <a:r>
              <a:rPr lang="gu-IN" dirty="0"/>
              <a:t>Consists of various links to be redirected to other modules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1720" y="1815921"/>
            <a:ext cx="6152892" cy="3340966"/>
          </a:xfrm>
          <a:prstGeom prst="rect">
            <a:avLst/>
          </a:prstGeom>
        </p:spPr>
      </p:pic>
    </p:spTree>
    <p:extLst>
      <p:ext uri="{BB962C8B-B14F-4D97-AF65-F5344CB8AC3E}">
        <p14:creationId xmlns:p14="http://schemas.microsoft.com/office/powerpoint/2010/main" val="3839290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gu-IN" sz="2000" dirty="0" smtClean="0"/>
              <a:t>Manage crime page:</a:t>
            </a:r>
            <a:endParaRPr lang="en-US" sz="2000" dirty="0"/>
          </a:p>
        </p:txBody>
      </p:sp>
      <p:sp>
        <p:nvSpPr>
          <p:cNvPr id="3" name="Content Placeholder 2"/>
          <p:cNvSpPr>
            <a:spLocks noGrp="1"/>
          </p:cNvSpPr>
          <p:nvPr>
            <p:ph idx="1"/>
          </p:nvPr>
        </p:nvSpPr>
        <p:spPr>
          <a:xfrm>
            <a:off x="2589212" y="2133600"/>
            <a:ext cx="1949837" cy="3777622"/>
          </a:xfrm>
        </p:spPr>
        <p:txBody>
          <a:bodyPr/>
          <a:lstStyle/>
          <a:p>
            <a:pPr lvl="0"/>
            <a:r>
              <a:rPr lang="gu-IN" dirty="0"/>
              <a:t>Admin can update the crime report by clicking on update hyperlink</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9795" y="1771249"/>
            <a:ext cx="6572443" cy="3608059"/>
          </a:xfrm>
          <a:prstGeom prst="rect">
            <a:avLst/>
          </a:prstGeom>
        </p:spPr>
      </p:pic>
    </p:spTree>
    <p:extLst>
      <p:ext uri="{BB962C8B-B14F-4D97-AF65-F5344CB8AC3E}">
        <p14:creationId xmlns:p14="http://schemas.microsoft.com/office/powerpoint/2010/main" val="4089435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gu-IN" sz="2000" dirty="0" smtClean="0"/>
              <a:t>Update crime page:</a:t>
            </a:r>
            <a:endParaRPr lang="en-US" sz="2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4893" y="1680519"/>
            <a:ext cx="8535658" cy="4679817"/>
          </a:xfrm>
        </p:spPr>
      </p:pic>
    </p:spTree>
    <p:extLst>
      <p:ext uri="{BB962C8B-B14F-4D97-AF65-F5344CB8AC3E}">
        <p14:creationId xmlns:p14="http://schemas.microsoft.com/office/powerpoint/2010/main" val="1681077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gu-IN" sz="2000" dirty="0" smtClean="0"/>
              <a:t>Complainants page:</a:t>
            </a:r>
            <a:endParaRPr lang="en-US" sz="2000" dirty="0"/>
          </a:p>
        </p:txBody>
      </p:sp>
      <p:sp>
        <p:nvSpPr>
          <p:cNvPr id="3" name="Content Placeholder 2"/>
          <p:cNvSpPr>
            <a:spLocks noGrp="1"/>
          </p:cNvSpPr>
          <p:nvPr>
            <p:ph idx="1"/>
          </p:nvPr>
        </p:nvSpPr>
        <p:spPr>
          <a:xfrm>
            <a:off x="2589212" y="2133600"/>
            <a:ext cx="2146074" cy="3777622"/>
          </a:xfrm>
        </p:spPr>
        <p:txBody>
          <a:bodyPr/>
          <a:lstStyle/>
          <a:p>
            <a:pPr lvl="0"/>
            <a:r>
              <a:rPr lang="gu-IN" dirty="0"/>
              <a:t>Admin can add the complainants details and update them from manage complainants page by clicking on update hyperlink</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249" y="479934"/>
            <a:ext cx="5117364" cy="272458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8249" y="3453794"/>
            <a:ext cx="5117364" cy="2762047"/>
          </a:xfrm>
          <a:prstGeom prst="rect">
            <a:avLst/>
          </a:prstGeom>
        </p:spPr>
      </p:pic>
    </p:spTree>
    <p:extLst>
      <p:ext uri="{BB962C8B-B14F-4D97-AF65-F5344CB8AC3E}">
        <p14:creationId xmlns:p14="http://schemas.microsoft.com/office/powerpoint/2010/main" val="41134163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gu-IN" sz="2000" dirty="0"/>
              <a:t>Update </a:t>
            </a:r>
            <a:r>
              <a:rPr lang="gu-IN" sz="2000" dirty="0" smtClean="0"/>
              <a:t>complainants page</a:t>
            </a:r>
            <a:r>
              <a:rPr lang="gu-IN" sz="2000" dirty="0"/>
              <a:t>:</a:t>
            </a:r>
            <a:endParaRPr lang="en-US" sz="2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51805" y="1729947"/>
            <a:ext cx="8402227" cy="4485206"/>
          </a:xfrm>
        </p:spPr>
      </p:pic>
    </p:spTree>
    <p:extLst>
      <p:ext uri="{BB962C8B-B14F-4D97-AF65-F5344CB8AC3E}">
        <p14:creationId xmlns:p14="http://schemas.microsoft.com/office/powerpoint/2010/main" val="702566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gu-IN" sz="2000" dirty="0" smtClean="0"/>
              <a:t>Stations page:</a:t>
            </a:r>
            <a:endParaRPr lang="en-US" sz="2000" dirty="0"/>
          </a:p>
        </p:txBody>
      </p:sp>
      <p:sp>
        <p:nvSpPr>
          <p:cNvPr id="3" name="Content Placeholder 2"/>
          <p:cNvSpPr>
            <a:spLocks noGrp="1"/>
          </p:cNvSpPr>
          <p:nvPr>
            <p:ph idx="1"/>
          </p:nvPr>
        </p:nvSpPr>
        <p:spPr>
          <a:xfrm>
            <a:off x="2589212" y="2133600"/>
            <a:ext cx="2575912" cy="3777622"/>
          </a:xfrm>
        </p:spPr>
        <p:txBody>
          <a:bodyPr/>
          <a:lstStyle/>
          <a:p>
            <a:pPr lvl="0"/>
            <a:r>
              <a:rPr lang="gu-IN" dirty="0"/>
              <a:t>Admin can add the police stations details and update them from manage stations page by clicking on update hyperlink</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616" y="481760"/>
            <a:ext cx="4794422" cy="262895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616" y="3537996"/>
            <a:ext cx="4794422" cy="2632143"/>
          </a:xfrm>
          <a:prstGeom prst="rect">
            <a:avLst/>
          </a:prstGeom>
        </p:spPr>
      </p:pic>
    </p:spTree>
    <p:extLst>
      <p:ext uri="{BB962C8B-B14F-4D97-AF65-F5344CB8AC3E}">
        <p14:creationId xmlns:p14="http://schemas.microsoft.com/office/powerpoint/2010/main" val="1222027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u-IN" b="1" dirty="0" smtClean="0"/>
              <a:t>Introduction</a:t>
            </a:r>
            <a:endParaRPr lang="en-US" b="1" dirty="0"/>
          </a:p>
        </p:txBody>
      </p:sp>
      <p:sp>
        <p:nvSpPr>
          <p:cNvPr id="3" name="Content Placeholder 2"/>
          <p:cNvSpPr>
            <a:spLocks noGrp="1"/>
          </p:cNvSpPr>
          <p:nvPr>
            <p:ph idx="1"/>
          </p:nvPr>
        </p:nvSpPr>
        <p:spPr/>
        <p:txBody>
          <a:bodyPr/>
          <a:lstStyle/>
          <a:p>
            <a:r>
              <a:rPr lang="gu-IN" sz="2000" dirty="0" smtClean="0">
                <a:latin typeface="Arial Rounded MT Bold" panose="020F0704030504030204" pitchFamily="34" charset="0"/>
              </a:rPr>
              <a:t>The Crime Reporting System is an application for reporting the crime and maintaining the crime reports and user details.</a:t>
            </a:r>
          </a:p>
          <a:p>
            <a:pPr lvl="0"/>
            <a:r>
              <a:rPr lang="en-US" sz="2000" dirty="0">
                <a:latin typeface="Arial Rounded MT Bold" panose="020F0704030504030204" pitchFamily="34" charset="0"/>
              </a:rPr>
              <a:t>The Online Crime Reporting System is an application that covers complete case management system and this project will help in managing all activities of the police </a:t>
            </a:r>
            <a:r>
              <a:rPr lang="en-US" sz="2000" dirty="0" err="1" smtClean="0">
                <a:latin typeface="Arial Rounded MT Bold" panose="020F0704030504030204" pitchFamily="34" charset="0"/>
              </a:rPr>
              <a:t>stati</a:t>
            </a:r>
            <a:r>
              <a:rPr lang="gu-IN" sz="2000" dirty="0" smtClean="0">
                <a:latin typeface="Arial Rounded MT Bold" panose="020F0704030504030204" pitchFamily="34" charset="0"/>
              </a:rPr>
              <a:t>ons</a:t>
            </a:r>
            <a:r>
              <a:rPr lang="en-US" sz="2000" dirty="0" smtClean="0">
                <a:latin typeface="Arial Rounded MT Bold" panose="020F0704030504030204" pitchFamily="34" charset="0"/>
              </a:rPr>
              <a:t>. </a:t>
            </a:r>
            <a:r>
              <a:rPr lang="en-US" sz="2000" dirty="0">
                <a:latin typeface="Arial Rounded MT Bold" panose="020F0704030504030204" pitchFamily="34" charset="0"/>
              </a:rPr>
              <a:t>It </a:t>
            </a:r>
            <a:r>
              <a:rPr lang="gu-IN" sz="2000" dirty="0" smtClean="0">
                <a:latin typeface="Arial Rounded MT Bold" panose="020F0704030504030204" pitchFamily="34" charset="0"/>
              </a:rPr>
              <a:t>is</a:t>
            </a:r>
            <a:r>
              <a:rPr lang="en-US" sz="2000" dirty="0" smtClean="0">
                <a:latin typeface="Arial Rounded MT Bold" panose="020F0704030504030204" pitchFamily="34" charset="0"/>
              </a:rPr>
              <a:t> </a:t>
            </a:r>
            <a:r>
              <a:rPr lang="en-US" sz="2000" dirty="0">
                <a:latin typeface="Arial Rounded MT Bold" panose="020F0704030504030204" pitchFamily="34" charset="0"/>
              </a:rPr>
              <a:t>used to report crimes and manage all the activities in a police </a:t>
            </a:r>
            <a:r>
              <a:rPr lang="en-US" sz="2000" dirty="0" smtClean="0">
                <a:latin typeface="Arial Rounded MT Bold" panose="020F0704030504030204" pitchFamily="34" charset="0"/>
              </a:rPr>
              <a:t>station </a:t>
            </a:r>
            <a:r>
              <a:rPr lang="en-US" sz="2000" dirty="0">
                <a:latin typeface="Arial Rounded MT Bold" panose="020F0704030504030204" pitchFamily="34" charset="0"/>
              </a:rPr>
              <a:t>using computers by tracking all the details of complaints,</a:t>
            </a:r>
            <a:r>
              <a:rPr lang="gu-IN" sz="2000" dirty="0">
                <a:latin typeface="Arial Rounded MT Bold" panose="020F0704030504030204" pitchFamily="34" charset="0"/>
              </a:rPr>
              <a:t>details of complainants</a:t>
            </a:r>
            <a:r>
              <a:rPr lang="en-US" sz="2000" dirty="0">
                <a:latin typeface="Arial Rounded MT Bold" panose="020F0704030504030204" pitchFamily="34" charset="0"/>
              </a:rPr>
              <a:t>, police station, </a:t>
            </a:r>
            <a:r>
              <a:rPr lang="en-US" sz="2000" dirty="0" err="1">
                <a:latin typeface="Arial Rounded MT Bold" panose="020F0704030504030204" pitchFamily="34" charset="0"/>
              </a:rPr>
              <a:t>etc</a:t>
            </a:r>
            <a:endParaRPr lang="en-US" sz="2000" dirty="0">
              <a:latin typeface="Arial Rounded MT Bold" panose="020F0704030504030204" pitchFamily="34" charset="0"/>
            </a:endParaRPr>
          </a:p>
          <a:p>
            <a:endParaRPr lang="en-US" dirty="0"/>
          </a:p>
        </p:txBody>
      </p:sp>
    </p:spTree>
    <p:extLst>
      <p:ext uri="{BB962C8B-B14F-4D97-AF65-F5344CB8AC3E}">
        <p14:creationId xmlns:p14="http://schemas.microsoft.com/office/powerpoint/2010/main" val="29720248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gu-IN" sz="2000" dirty="0"/>
              <a:t>Update </a:t>
            </a:r>
            <a:r>
              <a:rPr lang="gu-IN" sz="2000" dirty="0" smtClean="0"/>
              <a:t>stations page</a:t>
            </a:r>
            <a:r>
              <a:rPr lang="gu-IN" sz="2000" dirty="0"/>
              <a:t>:</a:t>
            </a:r>
            <a:endParaRPr lang="en-US" sz="2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6065" y="1587770"/>
            <a:ext cx="8081557" cy="4324080"/>
          </a:xfrm>
        </p:spPr>
      </p:pic>
    </p:spTree>
    <p:extLst>
      <p:ext uri="{BB962C8B-B14F-4D97-AF65-F5344CB8AC3E}">
        <p14:creationId xmlns:p14="http://schemas.microsoft.com/office/powerpoint/2010/main" val="3590486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gu-IN" sz="2000" dirty="0" smtClean="0"/>
              <a:t>Police officer page:</a:t>
            </a:r>
            <a:endParaRPr lang="en-US" sz="2000" dirty="0"/>
          </a:p>
        </p:txBody>
      </p:sp>
      <p:sp>
        <p:nvSpPr>
          <p:cNvPr id="3" name="Content Placeholder 2"/>
          <p:cNvSpPr>
            <a:spLocks noGrp="1"/>
          </p:cNvSpPr>
          <p:nvPr>
            <p:ph idx="1"/>
          </p:nvPr>
        </p:nvSpPr>
        <p:spPr>
          <a:xfrm>
            <a:off x="2589212" y="2133600"/>
            <a:ext cx="2196972" cy="3777622"/>
          </a:xfrm>
        </p:spPr>
        <p:txBody>
          <a:bodyPr/>
          <a:lstStyle/>
          <a:p>
            <a:pPr lvl="0"/>
            <a:r>
              <a:rPr lang="gu-IN" dirty="0"/>
              <a:t>Admin can add the police officer details and update them from manage police officer page by clicking on update hyperlink</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303" y="364405"/>
            <a:ext cx="5034683" cy="266712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2302" y="3244102"/>
            <a:ext cx="5034683" cy="2667120"/>
          </a:xfrm>
          <a:prstGeom prst="rect">
            <a:avLst/>
          </a:prstGeom>
        </p:spPr>
      </p:pic>
    </p:spTree>
    <p:extLst>
      <p:ext uri="{BB962C8B-B14F-4D97-AF65-F5344CB8AC3E}">
        <p14:creationId xmlns:p14="http://schemas.microsoft.com/office/powerpoint/2010/main" val="2595491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gu-IN" sz="2000" dirty="0"/>
              <a:t>Update </a:t>
            </a:r>
            <a:r>
              <a:rPr lang="gu-IN" sz="2000" dirty="0" smtClean="0"/>
              <a:t>police officer page</a:t>
            </a:r>
            <a:r>
              <a:rPr lang="gu-IN" sz="2000" dirty="0"/>
              <a:t>:</a:t>
            </a:r>
            <a:endParaRPr lang="en-US" sz="20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9123" y="1647568"/>
            <a:ext cx="8075190" cy="4264282"/>
          </a:xfrm>
        </p:spPr>
      </p:pic>
    </p:spTree>
    <p:extLst>
      <p:ext uri="{BB962C8B-B14F-4D97-AF65-F5344CB8AC3E}">
        <p14:creationId xmlns:p14="http://schemas.microsoft.com/office/powerpoint/2010/main" val="1884068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gu-IN" sz="2000" dirty="0" smtClean="0"/>
              <a:t>View crime page:</a:t>
            </a:r>
            <a:endParaRPr lang="en-US" sz="2000" dirty="0"/>
          </a:p>
        </p:txBody>
      </p:sp>
      <p:sp>
        <p:nvSpPr>
          <p:cNvPr id="3" name="Content Placeholder 2"/>
          <p:cNvSpPr>
            <a:spLocks noGrp="1"/>
          </p:cNvSpPr>
          <p:nvPr>
            <p:ph idx="1"/>
          </p:nvPr>
        </p:nvSpPr>
        <p:spPr>
          <a:xfrm>
            <a:off x="2589212" y="2133600"/>
            <a:ext cx="2287588" cy="3777622"/>
          </a:xfrm>
        </p:spPr>
        <p:txBody>
          <a:bodyPr/>
          <a:lstStyle/>
          <a:p>
            <a:pPr lvl="0"/>
            <a:r>
              <a:rPr lang="gu-IN" dirty="0"/>
              <a:t>Admin can view the crime details by selecting th type of crime and update them from manage complaints page by clicking on update hyperlink</a:t>
            </a:r>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723075"/>
            <a:ext cx="6782998" cy="3639757"/>
          </a:xfrm>
          <a:prstGeom prst="rect">
            <a:avLst/>
          </a:prstGeom>
        </p:spPr>
      </p:pic>
    </p:spTree>
    <p:extLst>
      <p:ext uri="{BB962C8B-B14F-4D97-AF65-F5344CB8AC3E}">
        <p14:creationId xmlns:p14="http://schemas.microsoft.com/office/powerpoint/2010/main" val="791334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9664" y="2553729"/>
            <a:ext cx="3266792" cy="830997"/>
          </a:xfrm>
          <a:prstGeom prst="rect">
            <a:avLst/>
          </a:prstGeom>
          <a:noFill/>
        </p:spPr>
        <p:txBody>
          <a:bodyPr wrap="none" rtlCol="0">
            <a:spAutoFit/>
          </a:bodyPr>
          <a:lstStyle/>
          <a:p>
            <a:r>
              <a:rPr lang="gu-IN" sz="4800" dirty="0" smtClean="0">
                <a:solidFill>
                  <a:schemeClr val="accent2"/>
                </a:solidFill>
                <a:latin typeface="Arial Rounded MT Bold" panose="020F0704030504030204" pitchFamily="34" charset="0"/>
              </a:rPr>
              <a:t>Thank You</a:t>
            </a:r>
            <a:endParaRPr lang="en-US" sz="4800" dirty="0">
              <a:solidFill>
                <a:schemeClr val="accent2"/>
              </a:solidFill>
              <a:latin typeface="Arial Rounded MT Bold" panose="020F0704030504030204" pitchFamily="34" charset="0"/>
            </a:endParaRPr>
          </a:p>
        </p:txBody>
      </p:sp>
    </p:spTree>
    <p:extLst>
      <p:ext uri="{BB962C8B-B14F-4D97-AF65-F5344CB8AC3E}">
        <p14:creationId xmlns:p14="http://schemas.microsoft.com/office/powerpoint/2010/main" val="3806265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u-IN" b="1" dirty="0" smtClean="0"/>
              <a:t>Defintion</a:t>
            </a:r>
            <a:endParaRPr lang="en-US" b="1" dirty="0"/>
          </a:p>
        </p:txBody>
      </p:sp>
      <p:sp>
        <p:nvSpPr>
          <p:cNvPr id="3" name="Content Placeholder 2"/>
          <p:cNvSpPr>
            <a:spLocks noGrp="1"/>
          </p:cNvSpPr>
          <p:nvPr>
            <p:ph idx="1"/>
          </p:nvPr>
        </p:nvSpPr>
        <p:spPr/>
        <p:txBody>
          <a:bodyPr>
            <a:normAutofit fontScale="55000" lnSpcReduction="20000"/>
          </a:bodyPr>
          <a:lstStyle/>
          <a:p>
            <a:pPr lvl="0"/>
            <a:r>
              <a:rPr lang="gu-IN" sz="3400" dirty="0">
                <a:latin typeface="Arial Rounded MT Bold" panose="020F0704030504030204" pitchFamily="34" charset="0"/>
              </a:rPr>
              <a:t>Crime Reporting System is an application that covers complete case management system and this project will help in managing all activities of the police station(extended in sem 6</a:t>
            </a:r>
            <a:r>
              <a:rPr lang="gu-IN" sz="3400" dirty="0" smtClean="0">
                <a:latin typeface="Arial Rounded MT Bold" panose="020F0704030504030204" pitchFamily="34" charset="0"/>
              </a:rPr>
              <a:t>)</a:t>
            </a:r>
          </a:p>
          <a:p>
            <a:pPr marL="0" lvl="0" indent="0">
              <a:buNone/>
            </a:pPr>
            <a:endParaRPr lang="en-US" sz="3400" dirty="0">
              <a:latin typeface="Arial Rounded MT Bold" panose="020F0704030504030204" pitchFamily="34" charset="0"/>
            </a:endParaRPr>
          </a:p>
          <a:p>
            <a:pPr lvl="0"/>
            <a:r>
              <a:rPr lang="gu-IN" sz="3400" dirty="0">
                <a:latin typeface="Arial Rounded MT Bold" panose="020F0704030504030204" pitchFamily="34" charset="0"/>
              </a:rPr>
              <a:t> Client as well as Admin can report the crime(by registering themselves or anonymously) by providing certain details related to the crime </a:t>
            </a:r>
            <a:r>
              <a:rPr lang="gu-IN" sz="3400" dirty="0" smtClean="0">
                <a:latin typeface="Arial Rounded MT Bold" panose="020F0704030504030204" pitchFamily="34" charset="0"/>
              </a:rPr>
              <a:t>report</a:t>
            </a:r>
            <a:endParaRPr lang="en-US" sz="3400" dirty="0">
              <a:latin typeface="Arial Rounded MT Bold" panose="020F0704030504030204" pitchFamily="34" charset="0"/>
            </a:endParaRPr>
          </a:p>
          <a:p>
            <a:pPr marL="0" indent="0">
              <a:buNone/>
            </a:pPr>
            <a:r>
              <a:rPr lang="en-US" sz="3400" dirty="0">
                <a:latin typeface="Arial Rounded MT Bold" panose="020F0704030504030204" pitchFamily="34" charset="0"/>
              </a:rPr>
              <a:t> </a:t>
            </a:r>
          </a:p>
          <a:p>
            <a:pPr lvl="0"/>
            <a:r>
              <a:rPr lang="gu-IN" sz="3400" dirty="0">
                <a:latin typeface="Arial Rounded MT Bold" panose="020F0704030504030204" pitchFamily="34" charset="0"/>
              </a:rPr>
              <a:t>Admin can manage the reports , complainants , police stations and police officer details</a:t>
            </a:r>
            <a:endParaRPr lang="en-US" sz="3400" dirty="0">
              <a:latin typeface="Arial Rounded MT Bold" panose="020F0704030504030204" pitchFamily="34" charset="0"/>
            </a:endParaRPr>
          </a:p>
          <a:p>
            <a:pPr marL="0" indent="0">
              <a:buNone/>
            </a:pPr>
            <a:r>
              <a:rPr lang="en-US" sz="3400" dirty="0">
                <a:latin typeface="Arial Rounded MT Bold" panose="020F0704030504030204" pitchFamily="34" charset="0"/>
              </a:rPr>
              <a:t>  </a:t>
            </a:r>
          </a:p>
          <a:p>
            <a:pPr lvl="0"/>
            <a:r>
              <a:rPr lang="gu-IN" sz="3400" dirty="0">
                <a:latin typeface="Arial Rounded MT Bold" panose="020F0704030504030204" pitchFamily="34" charset="0"/>
              </a:rPr>
              <a:t>Admin can view the crime details of a particular type of crime and manage accordingly</a:t>
            </a:r>
            <a:endParaRPr lang="en-US" sz="3400" dirty="0">
              <a:latin typeface="Arial Rounded MT Bold" panose="020F0704030504030204" pitchFamily="34" charset="0"/>
            </a:endParaRPr>
          </a:p>
          <a:p>
            <a:pPr marL="0" indent="0">
              <a:buNone/>
            </a:pPr>
            <a:endParaRPr lang="en-US" dirty="0">
              <a:latin typeface="Arial Rounded MT Bold" panose="020F0704030504030204" pitchFamily="34" charset="0"/>
            </a:endParaRPr>
          </a:p>
        </p:txBody>
      </p:sp>
    </p:spTree>
    <p:extLst>
      <p:ext uri="{BB962C8B-B14F-4D97-AF65-F5344CB8AC3E}">
        <p14:creationId xmlns:p14="http://schemas.microsoft.com/office/powerpoint/2010/main" val="8714550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u-IN" b="1" dirty="0" smtClean="0"/>
              <a:t>Objective</a:t>
            </a:r>
            <a:endParaRPr lang="en-US" b="1" dirty="0"/>
          </a:p>
        </p:txBody>
      </p:sp>
      <p:sp>
        <p:nvSpPr>
          <p:cNvPr id="3" name="Content Placeholder 2"/>
          <p:cNvSpPr>
            <a:spLocks noGrp="1"/>
          </p:cNvSpPr>
          <p:nvPr>
            <p:ph idx="1"/>
          </p:nvPr>
        </p:nvSpPr>
        <p:spPr/>
        <p:txBody>
          <a:bodyPr>
            <a:normAutofit/>
          </a:bodyPr>
          <a:lstStyle/>
          <a:p>
            <a:pPr lvl="0"/>
            <a:r>
              <a:rPr lang="gu-IN" dirty="0">
                <a:latin typeface="Arial Rounded MT Bold" panose="020F0704030504030204" pitchFamily="34" charset="0"/>
              </a:rPr>
              <a:t>Crime Reporting System is devloped with the intent of helping the users who have seen or is the victim of certain crime that is to be reported </a:t>
            </a:r>
            <a:r>
              <a:rPr lang="en-US" dirty="0">
                <a:latin typeface="Arial Rounded MT Bold" panose="020F0704030504030204" pitchFamily="34" charset="0"/>
              </a:rPr>
              <a:t> </a:t>
            </a:r>
          </a:p>
          <a:p>
            <a:pPr lvl="0"/>
            <a:r>
              <a:rPr lang="gu-IN" dirty="0">
                <a:latin typeface="Arial Rounded MT Bold" panose="020F0704030504030204" pitchFamily="34" charset="0"/>
              </a:rPr>
              <a:t>It aims in helping the users to get the fastest solution to the crime report(extended in sem 6</a:t>
            </a:r>
            <a:r>
              <a:rPr lang="gu-IN" dirty="0" smtClean="0">
                <a:latin typeface="Arial Rounded MT Bold" panose="020F0704030504030204" pitchFamily="34" charset="0"/>
              </a:rPr>
              <a:t>)</a:t>
            </a:r>
            <a:endParaRPr lang="en-US" dirty="0">
              <a:latin typeface="Arial Rounded MT Bold" panose="020F0704030504030204" pitchFamily="34" charset="0"/>
            </a:endParaRPr>
          </a:p>
          <a:p>
            <a:pPr lvl="0"/>
            <a:r>
              <a:rPr lang="gu-IN" dirty="0">
                <a:latin typeface="Arial Rounded MT Bold" panose="020F0704030504030204" pitchFamily="34" charset="0"/>
              </a:rPr>
              <a:t>Some important features</a:t>
            </a:r>
            <a:r>
              <a:rPr lang="gu-IN" dirty="0" smtClean="0">
                <a:latin typeface="Arial Rounded MT Bold" panose="020F0704030504030204" pitchFamily="34" charset="0"/>
              </a:rPr>
              <a:t>:</a:t>
            </a:r>
            <a:endParaRPr lang="en-US" dirty="0">
              <a:latin typeface="Arial Rounded MT Bold" panose="020F0704030504030204" pitchFamily="34" charset="0"/>
            </a:endParaRPr>
          </a:p>
          <a:p>
            <a:pPr lvl="1">
              <a:buFont typeface="Wingdings" panose="05000000000000000000" pitchFamily="2" charset="2"/>
              <a:buChar char="ü"/>
            </a:pPr>
            <a:r>
              <a:rPr lang="gu-IN" sz="1800" dirty="0">
                <a:latin typeface="Arial Rounded MT Bold" panose="020F0704030504030204" pitchFamily="34" charset="0"/>
              </a:rPr>
              <a:t>Users can provide the incident details like date,type of crime,etc</a:t>
            </a:r>
            <a:r>
              <a:rPr lang="gu-IN" sz="1800" dirty="0" smtClean="0">
                <a:latin typeface="Arial Rounded MT Bold" panose="020F0704030504030204" pitchFamily="34" charset="0"/>
              </a:rPr>
              <a:t>.</a:t>
            </a:r>
            <a:endParaRPr lang="en-US" sz="1800" dirty="0">
              <a:latin typeface="Arial Rounded MT Bold" panose="020F0704030504030204" pitchFamily="34" charset="0"/>
            </a:endParaRPr>
          </a:p>
          <a:p>
            <a:pPr lvl="1">
              <a:buFont typeface="Wingdings" panose="05000000000000000000" pitchFamily="2" charset="2"/>
              <a:buChar char="ü"/>
            </a:pPr>
            <a:r>
              <a:rPr lang="gu-IN" sz="1800" dirty="0">
                <a:latin typeface="Arial Rounded MT Bold" panose="020F0704030504030204" pitchFamily="34" charset="0"/>
              </a:rPr>
              <a:t>Users can provide the criminal details(if any)so that it will be easier to solve the crime for the police </a:t>
            </a:r>
            <a:r>
              <a:rPr lang="gu-IN" sz="1800" dirty="0" smtClean="0">
                <a:latin typeface="Arial Rounded MT Bold" panose="020F0704030504030204" pitchFamily="34" charset="0"/>
              </a:rPr>
              <a:t>officer</a:t>
            </a:r>
            <a:r>
              <a:rPr lang="en-US" sz="1800" dirty="0">
                <a:latin typeface="Arial Rounded MT Bold" panose="020F0704030504030204" pitchFamily="34" charset="0"/>
              </a:rPr>
              <a:t> </a:t>
            </a:r>
          </a:p>
          <a:p>
            <a:pPr lvl="1">
              <a:buFont typeface="Wingdings" panose="05000000000000000000" pitchFamily="2" charset="2"/>
              <a:buChar char="ü"/>
            </a:pPr>
            <a:r>
              <a:rPr lang="gu-IN" sz="1800" dirty="0">
                <a:latin typeface="Arial Rounded MT Bold" panose="020F0704030504030204" pitchFamily="34" charset="0"/>
              </a:rPr>
              <a:t>Users can upload the images of the crime scene</a:t>
            </a:r>
            <a:endParaRPr lang="en-US" sz="1800" dirty="0">
              <a:latin typeface="Arial Rounded MT Bold" panose="020F0704030504030204" pitchFamily="34" charset="0"/>
            </a:endParaRPr>
          </a:p>
          <a:p>
            <a:pPr lvl="1">
              <a:buFont typeface="Wingdings" panose="05000000000000000000" pitchFamily="2" charset="2"/>
              <a:buChar char="ü"/>
            </a:pPr>
            <a:endParaRPr lang="en-US" dirty="0"/>
          </a:p>
        </p:txBody>
      </p:sp>
    </p:spTree>
    <p:extLst>
      <p:ext uri="{BB962C8B-B14F-4D97-AF65-F5344CB8AC3E}">
        <p14:creationId xmlns:p14="http://schemas.microsoft.com/office/powerpoint/2010/main" val="31559795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u-IN" b="1" dirty="0" smtClean="0"/>
              <a:t>Scope</a:t>
            </a:r>
            <a:endParaRPr lang="en-US" b="1" dirty="0"/>
          </a:p>
        </p:txBody>
      </p:sp>
      <p:sp>
        <p:nvSpPr>
          <p:cNvPr id="3" name="Content Placeholder 2"/>
          <p:cNvSpPr>
            <a:spLocks noGrp="1"/>
          </p:cNvSpPr>
          <p:nvPr>
            <p:ph idx="1"/>
          </p:nvPr>
        </p:nvSpPr>
        <p:spPr/>
        <p:txBody>
          <a:bodyPr>
            <a:normAutofit/>
          </a:bodyPr>
          <a:lstStyle/>
          <a:p>
            <a:pPr lvl="0"/>
            <a:r>
              <a:rPr lang="gu-IN" sz="2000" dirty="0">
                <a:latin typeface="Arial Rounded MT Bold" panose="020F0704030504030204" pitchFamily="34" charset="0"/>
              </a:rPr>
              <a:t>Crime Reporting System is an application that covers complete case management system and this project will help in managing all activities of the police station(extended in sem 6)</a:t>
            </a:r>
            <a:endParaRPr lang="en-US" sz="2000" dirty="0">
              <a:latin typeface="Arial Rounded MT Bold" panose="020F0704030504030204" pitchFamily="34" charset="0"/>
            </a:endParaRPr>
          </a:p>
          <a:p>
            <a:pPr marL="0" indent="0">
              <a:buNone/>
            </a:pPr>
            <a:endParaRPr lang="en-US" sz="2000" dirty="0">
              <a:latin typeface="Arial Rounded MT Bold" panose="020F0704030504030204" pitchFamily="34" charset="0"/>
            </a:endParaRPr>
          </a:p>
          <a:p>
            <a:pPr lvl="0"/>
            <a:r>
              <a:rPr lang="gu-IN" sz="2000" dirty="0">
                <a:latin typeface="Arial Rounded MT Bold" panose="020F0704030504030204" pitchFamily="34" charset="0"/>
              </a:rPr>
              <a:t>It is devloped with the intent of helping the users who have seen or is the victim of certain crime that is to be reported</a:t>
            </a:r>
            <a:endParaRPr lang="en-US" sz="2000" dirty="0">
              <a:latin typeface="Arial Rounded MT Bold" panose="020F0704030504030204" pitchFamily="34" charset="0"/>
            </a:endParaRPr>
          </a:p>
        </p:txBody>
      </p:sp>
    </p:spTree>
    <p:extLst>
      <p:ext uri="{BB962C8B-B14F-4D97-AF65-F5344CB8AC3E}">
        <p14:creationId xmlns:p14="http://schemas.microsoft.com/office/powerpoint/2010/main" val="1026184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u-IN" b="1" dirty="0" smtClean="0"/>
              <a:t>Functionality Requirement:</a:t>
            </a:r>
            <a:endParaRPr lang="en-US" b="1" dirty="0"/>
          </a:p>
        </p:txBody>
      </p:sp>
      <p:sp>
        <p:nvSpPr>
          <p:cNvPr id="3" name="Content Placeholder 2"/>
          <p:cNvSpPr>
            <a:spLocks noGrp="1"/>
          </p:cNvSpPr>
          <p:nvPr>
            <p:ph idx="1"/>
          </p:nvPr>
        </p:nvSpPr>
        <p:spPr>
          <a:xfrm>
            <a:off x="2589212" y="1309816"/>
            <a:ext cx="8915400" cy="5272216"/>
          </a:xfrm>
        </p:spPr>
        <p:txBody>
          <a:bodyPr>
            <a:noAutofit/>
          </a:bodyPr>
          <a:lstStyle/>
          <a:p>
            <a:r>
              <a:rPr lang="gu-IN" dirty="0">
                <a:latin typeface="Arial Rounded MT Bold" panose="020F0704030504030204" pitchFamily="34" charset="0"/>
              </a:rPr>
              <a:t> There are three entities in the system:</a:t>
            </a:r>
            <a:endParaRPr lang="en-US" dirty="0">
              <a:latin typeface="Arial Rounded MT Bold" panose="020F0704030504030204" pitchFamily="34" charset="0"/>
            </a:endParaRPr>
          </a:p>
          <a:p>
            <a:pPr lvl="0"/>
            <a:r>
              <a:rPr lang="gu-IN" dirty="0">
                <a:latin typeface="Arial Rounded MT Bold" panose="020F0704030504030204" pitchFamily="34" charset="0"/>
              </a:rPr>
              <a:t>Admin Side</a:t>
            </a:r>
            <a:endParaRPr lang="en-US" dirty="0">
              <a:latin typeface="Arial Rounded MT Bold" panose="020F0704030504030204" pitchFamily="34" charset="0"/>
            </a:endParaRPr>
          </a:p>
          <a:p>
            <a:pPr lvl="0"/>
            <a:r>
              <a:rPr lang="gu-IN" dirty="0">
                <a:latin typeface="Arial Rounded MT Bold" panose="020F0704030504030204" pitchFamily="34" charset="0"/>
              </a:rPr>
              <a:t>Client/User Side</a:t>
            </a:r>
            <a:endParaRPr lang="en-US" dirty="0">
              <a:latin typeface="Arial Rounded MT Bold" panose="020F0704030504030204" pitchFamily="34" charset="0"/>
            </a:endParaRPr>
          </a:p>
          <a:p>
            <a:pPr lvl="0"/>
            <a:r>
              <a:rPr lang="gu-IN" dirty="0">
                <a:latin typeface="Arial Rounded MT Bold" panose="020F0704030504030204" pitchFamily="34" charset="0"/>
              </a:rPr>
              <a:t>Police Station and Police Officer Side(extended in sem 6</a:t>
            </a:r>
            <a:r>
              <a:rPr lang="gu-IN" dirty="0" smtClean="0">
                <a:latin typeface="Arial Rounded MT Bold" panose="020F0704030504030204" pitchFamily="34" charset="0"/>
              </a:rPr>
              <a:t>)</a:t>
            </a:r>
            <a:r>
              <a:rPr lang="gu-IN" b="1" dirty="0" smtClean="0">
                <a:latin typeface="Arial Rounded MT Bold" panose="020F0704030504030204" pitchFamily="34" charset="0"/>
              </a:rPr>
              <a:t>                   </a:t>
            </a:r>
          </a:p>
          <a:p>
            <a:pPr marL="0" indent="0">
              <a:buNone/>
            </a:pPr>
            <a:r>
              <a:rPr lang="gu-IN" b="1" dirty="0" smtClean="0">
                <a:latin typeface="Arial Rounded MT Bold" panose="020F0704030504030204" pitchFamily="34" charset="0"/>
              </a:rPr>
              <a:t> </a:t>
            </a:r>
            <a:r>
              <a:rPr lang="gu-IN" b="1" dirty="0">
                <a:latin typeface="Arial Rounded MT Bold" panose="020F0704030504030204" pitchFamily="34" charset="0"/>
              </a:rPr>
              <a:t>Admin Side</a:t>
            </a:r>
            <a:endParaRPr lang="en-US" dirty="0">
              <a:latin typeface="Arial Rounded MT Bold" panose="020F0704030504030204" pitchFamily="34" charset="0"/>
            </a:endParaRPr>
          </a:p>
          <a:p>
            <a:pPr lvl="0"/>
            <a:r>
              <a:rPr lang="gu-IN" dirty="0">
                <a:latin typeface="Arial Rounded MT Bold" panose="020F0704030504030204" pitchFamily="34" charset="0"/>
              </a:rPr>
              <a:t>Admin login and management of Crime Reports</a:t>
            </a:r>
            <a:endParaRPr lang="en-US" dirty="0">
              <a:latin typeface="Arial Rounded MT Bold" panose="020F0704030504030204" pitchFamily="34" charset="0"/>
            </a:endParaRPr>
          </a:p>
          <a:p>
            <a:pPr lvl="0"/>
            <a:r>
              <a:rPr lang="gu-IN" dirty="0">
                <a:latin typeface="Arial Rounded MT Bold" panose="020F0704030504030204" pitchFamily="34" charset="0"/>
              </a:rPr>
              <a:t>Management of Complainants Details</a:t>
            </a:r>
            <a:endParaRPr lang="en-US" dirty="0">
              <a:latin typeface="Arial Rounded MT Bold" panose="020F0704030504030204" pitchFamily="34" charset="0"/>
            </a:endParaRPr>
          </a:p>
          <a:p>
            <a:pPr lvl="0"/>
            <a:r>
              <a:rPr lang="gu-IN" dirty="0">
                <a:latin typeface="Arial Rounded MT Bold" panose="020F0704030504030204" pitchFamily="34" charset="0"/>
              </a:rPr>
              <a:t>Management of Police Stations Details</a:t>
            </a:r>
            <a:endParaRPr lang="en-US" dirty="0">
              <a:latin typeface="Arial Rounded MT Bold" panose="020F0704030504030204" pitchFamily="34" charset="0"/>
            </a:endParaRPr>
          </a:p>
          <a:p>
            <a:pPr lvl="0"/>
            <a:r>
              <a:rPr lang="gu-IN" dirty="0">
                <a:latin typeface="Arial Rounded MT Bold" panose="020F0704030504030204" pitchFamily="34" charset="0"/>
              </a:rPr>
              <a:t>Management of Police Officer Details</a:t>
            </a:r>
            <a:endParaRPr lang="en-US" dirty="0">
              <a:latin typeface="Arial Rounded MT Bold" panose="020F0704030504030204" pitchFamily="34" charset="0"/>
            </a:endParaRPr>
          </a:p>
          <a:p>
            <a:pPr lvl="0"/>
            <a:r>
              <a:rPr lang="gu-IN" dirty="0">
                <a:latin typeface="Arial Rounded MT Bold" panose="020F0704030504030204" pitchFamily="34" charset="0"/>
              </a:rPr>
              <a:t>View the Crime Reports according to the type of </a:t>
            </a:r>
            <a:r>
              <a:rPr lang="gu-IN" dirty="0" smtClean="0">
                <a:latin typeface="Arial Rounded MT Bold" panose="020F0704030504030204" pitchFamily="34" charset="0"/>
              </a:rPr>
              <a:t>crime</a:t>
            </a:r>
            <a:endParaRPr lang="en-US" dirty="0">
              <a:latin typeface="Arial Rounded MT Bold" panose="020F0704030504030204" pitchFamily="34" charset="0"/>
            </a:endParaRPr>
          </a:p>
          <a:p>
            <a:pPr marL="0" indent="0">
              <a:buNone/>
            </a:pPr>
            <a:r>
              <a:rPr lang="gu-IN" dirty="0">
                <a:latin typeface="Arial Rounded MT Bold" panose="020F0704030504030204" pitchFamily="34" charset="0"/>
              </a:rPr>
              <a:t> </a:t>
            </a:r>
            <a:r>
              <a:rPr lang="gu-IN" b="1" dirty="0" smtClean="0">
                <a:latin typeface="Arial Rounded MT Bold" panose="020F0704030504030204" pitchFamily="34" charset="0"/>
              </a:rPr>
              <a:t>Client </a:t>
            </a:r>
            <a:r>
              <a:rPr lang="gu-IN" b="1" dirty="0">
                <a:latin typeface="Arial Rounded MT Bold" panose="020F0704030504030204" pitchFamily="34" charset="0"/>
              </a:rPr>
              <a:t>Side</a:t>
            </a:r>
            <a:endParaRPr lang="en-US" dirty="0">
              <a:latin typeface="Arial Rounded MT Bold" panose="020F0704030504030204" pitchFamily="34" charset="0"/>
            </a:endParaRPr>
          </a:p>
          <a:p>
            <a:pPr lvl="0"/>
            <a:r>
              <a:rPr lang="gu-IN" dirty="0">
                <a:latin typeface="Arial Rounded MT Bold" panose="020F0704030504030204" pitchFamily="34" charset="0"/>
              </a:rPr>
              <a:t>Client login and Registration</a:t>
            </a:r>
            <a:endParaRPr lang="en-US" dirty="0">
              <a:latin typeface="Arial Rounded MT Bold" panose="020F0704030504030204" pitchFamily="34" charset="0"/>
            </a:endParaRPr>
          </a:p>
          <a:p>
            <a:pPr lvl="0"/>
            <a:r>
              <a:rPr lang="gu-IN" dirty="0">
                <a:latin typeface="Arial Rounded MT Bold" panose="020F0704030504030204" pitchFamily="34" charset="0"/>
              </a:rPr>
              <a:t>Report the crime either by login or anonymously</a:t>
            </a:r>
            <a:endParaRPr lang="en-US" dirty="0">
              <a:latin typeface="Arial Rounded MT Bold" panose="020F0704030504030204" pitchFamily="34" charset="0"/>
            </a:endParaRPr>
          </a:p>
        </p:txBody>
      </p:sp>
    </p:spTree>
    <p:extLst>
      <p:ext uri="{BB962C8B-B14F-4D97-AF65-F5344CB8AC3E}">
        <p14:creationId xmlns:p14="http://schemas.microsoft.com/office/powerpoint/2010/main" val="13636065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u-IN" b="1" dirty="0" smtClean="0"/>
              <a:t>Admin Module</a:t>
            </a:r>
            <a:r>
              <a:rPr lang="gu-IN" b="1" dirty="0"/>
              <a:t>:</a:t>
            </a:r>
            <a:endParaRPr lang="en-US" b="1" dirty="0"/>
          </a:p>
        </p:txBody>
      </p:sp>
      <p:sp>
        <p:nvSpPr>
          <p:cNvPr id="3" name="Content Placeholder 2"/>
          <p:cNvSpPr>
            <a:spLocks noGrp="1"/>
          </p:cNvSpPr>
          <p:nvPr>
            <p:ph idx="1"/>
          </p:nvPr>
        </p:nvSpPr>
        <p:spPr>
          <a:xfrm>
            <a:off x="2589212" y="1622853"/>
            <a:ext cx="8915400" cy="4522573"/>
          </a:xfrm>
        </p:spPr>
        <p:txBody>
          <a:bodyPr>
            <a:noAutofit/>
          </a:bodyPr>
          <a:lstStyle/>
          <a:p>
            <a:r>
              <a:rPr lang="gu-IN" sz="1600" dirty="0">
                <a:latin typeface="Arial Rounded MT Bold" panose="020F0704030504030204" pitchFamily="34" charset="0"/>
              </a:rPr>
              <a:t>Home_page</a:t>
            </a:r>
            <a:endParaRPr lang="en-US" sz="1600" dirty="0">
              <a:latin typeface="Arial Rounded MT Bold" panose="020F0704030504030204" pitchFamily="34" charset="0"/>
            </a:endParaRPr>
          </a:p>
          <a:p>
            <a:r>
              <a:rPr lang="gu-IN" sz="1600" dirty="0" smtClean="0">
                <a:latin typeface="Arial Rounded MT Bold" panose="020F0704030504030204" pitchFamily="34" charset="0"/>
              </a:rPr>
              <a:t>Admin</a:t>
            </a:r>
            <a:r>
              <a:rPr lang="en-US" sz="1600" dirty="0" smtClean="0">
                <a:latin typeface="Arial Rounded MT Bold" panose="020F0704030504030204" pitchFamily="34" charset="0"/>
              </a:rPr>
              <a:t> </a:t>
            </a:r>
            <a:r>
              <a:rPr lang="en-US" sz="1600" dirty="0">
                <a:latin typeface="Arial Rounded MT Bold" panose="020F0704030504030204" pitchFamily="34" charset="0"/>
              </a:rPr>
              <a:t>Login</a:t>
            </a:r>
          </a:p>
          <a:p>
            <a:r>
              <a:rPr lang="en-US" sz="1600" dirty="0" smtClean="0">
                <a:latin typeface="Arial Rounded MT Bold" panose="020F0704030504030204" pitchFamily="34" charset="0"/>
              </a:rPr>
              <a:t>New </a:t>
            </a:r>
            <a:r>
              <a:rPr lang="gu-IN" sz="1600" dirty="0">
                <a:latin typeface="Arial Rounded MT Bold" panose="020F0704030504030204" pitchFamily="34" charset="0"/>
              </a:rPr>
              <a:t>Admin</a:t>
            </a:r>
            <a:r>
              <a:rPr lang="en-US" sz="1600" dirty="0">
                <a:latin typeface="Arial Rounded MT Bold" panose="020F0704030504030204" pitchFamily="34" charset="0"/>
              </a:rPr>
              <a:t> Registration</a:t>
            </a:r>
          </a:p>
          <a:p>
            <a:r>
              <a:rPr lang="gu-IN" sz="1600" dirty="0" smtClean="0">
                <a:latin typeface="Arial Rounded MT Bold" panose="020F0704030504030204" pitchFamily="34" charset="0"/>
              </a:rPr>
              <a:t>Manage_complaints</a:t>
            </a:r>
            <a:endParaRPr lang="en-US" sz="1600" dirty="0">
              <a:latin typeface="Arial Rounded MT Bold" panose="020F0704030504030204" pitchFamily="34" charset="0"/>
            </a:endParaRPr>
          </a:p>
          <a:p>
            <a:r>
              <a:rPr lang="gu-IN" sz="1600" dirty="0" smtClean="0">
                <a:latin typeface="Arial Rounded MT Bold" panose="020F0704030504030204" pitchFamily="34" charset="0"/>
              </a:rPr>
              <a:t>Complainants </a:t>
            </a:r>
            <a:r>
              <a:rPr lang="gu-IN" sz="1600" dirty="0">
                <a:latin typeface="Arial Rounded MT Bold" panose="020F0704030504030204" pitchFamily="34" charset="0"/>
              </a:rPr>
              <a:t>Details</a:t>
            </a:r>
            <a:endParaRPr lang="en-US" sz="1600" dirty="0">
              <a:latin typeface="Arial Rounded MT Bold" panose="020F0704030504030204" pitchFamily="34" charset="0"/>
            </a:endParaRPr>
          </a:p>
          <a:p>
            <a:r>
              <a:rPr lang="gu-IN" sz="1600" dirty="0" smtClean="0">
                <a:latin typeface="Arial Rounded MT Bold" panose="020F0704030504030204" pitchFamily="34" charset="0"/>
              </a:rPr>
              <a:t>Mange_complainants</a:t>
            </a:r>
            <a:endParaRPr lang="en-US" sz="1600" dirty="0">
              <a:latin typeface="Arial Rounded MT Bold" panose="020F0704030504030204" pitchFamily="34" charset="0"/>
            </a:endParaRPr>
          </a:p>
          <a:p>
            <a:r>
              <a:rPr lang="gu-IN" sz="1600" dirty="0" smtClean="0">
                <a:latin typeface="Arial Rounded MT Bold" panose="020F0704030504030204" pitchFamily="34" charset="0"/>
              </a:rPr>
              <a:t>Stations </a:t>
            </a:r>
            <a:r>
              <a:rPr lang="gu-IN" sz="1600" dirty="0">
                <a:latin typeface="Arial Rounded MT Bold" panose="020F0704030504030204" pitchFamily="34" charset="0"/>
              </a:rPr>
              <a:t>Details</a:t>
            </a:r>
            <a:endParaRPr lang="en-US" sz="1600" dirty="0">
              <a:latin typeface="Arial Rounded MT Bold" panose="020F0704030504030204" pitchFamily="34" charset="0"/>
            </a:endParaRPr>
          </a:p>
          <a:p>
            <a:r>
              <a:rPr lang="gu-IN" sz="1600" dirty="0" smtClean="0">
                <a:latin typeface="Arial Rounded MT Bold" panose="020F0704030504030204" pitchFamily="34" charset="0"/>
              </a:rPr>
              <a:t>Manage_stations</a:t>
            </a:r>
            <a:endParaRPr lang="en-US" sz="1600" dirty="0">
              <a:latin typeface="Arial Rounded MT Bold" panose="020F0704030504030204" pitchFamily="34" charset="0"/>
            </a:endParaRPr>
          </a:p>
          <a:p>
            <a:r>
              <a:rPr lang="gu-IN" sz="1600" dirty="0" smtClean="0">
                <a:latin typeface="Arial Rounded MT Bold" panose="020F0704030504030204" pitchFamily="34" charset="0"/>
              </a:rPr>
              <a:t>Police </a:t>
            </a:r>
            <a:r>
              <a:rPr lang="gu-IN" sz="1600" dirty="0">
                <a:latin typeface="Arial Rounded MT Bold" panose="020F0704030504030204" pitchFamily="34" charset="0"/>
              </a:rPr>
              <a:t>Officer Details</a:t>
            </a:r>
            <a:endParaRPr lang="en-US" sz="1600" dirty="0">
              <a:latin typeface="Arial Rounded MT Bold" panose="020F0704030504030204" pitchFamily="34" charset="0"/>
            </a:endParaRPr>
          </a:p>
          <a:p>
            <a:r>
              <a:rPr lang="gu-IN" sz="1600" dirty="0" smtClean="0">
                <a:latin typeface="Arial Rounded MT Bold" panose="020F0704030504030204" pitchFamily="34" charset="0"/>
              </a:rPr>
              <a:t>Manage_policeofficer </a:t>
            </a:r>
            <a:r>
              <a:rPr lang="gu-IN" sz="1600" dirty="0">
                <a:latin typeface="Arial Rounded MT Bold" panose="020F0704030504030204" pitchFamily="34" charset="0"/>
              </a:rPr>
              <a:t>Details</a:t>
            </a:r>
            <a:endParaRPr lang="en-US" sz="1600" dirty="0">
              <a:latin typeface="Arial Rounded MT Bold" panose="020F0704030504030204" pitchFamily="34" charset="0"/>
            </a:endParaRPr>
          </a:p>
          <a:p>
            <a:r>
              <a:rPr lang="gu-IN" sz="1600" dirty="0" smtClean="0">
                <a:latin typeface="Arial Rounded MT Bold" panose="020F0704030504030204" pitchFamily="34" charset="0"/>
              </a:rPr>
              <a:t>View </a:t>
            </a:r>
            <a:r>
              <a:rPr lang="gu-IN" sz="1600" dirty="0">
                <a:latin typeface="Arial Rounded MT Bold" panose="020F0704030504030204" pitchFamily="34" charset="0"/>
              </a:rPr>
              <a:t>Type of Crime wise Details</a:t>
            </a:r>
            <a:endParaRPr lang="en-US" sz="1600" dirty="0">
              <a:latin typeface="Arial Rounded MT Bold" panose="020F0704030504030204" pitchFamily="34" charset="0"/>
            </a:endParaRPr>
          </a:p>
          <a:p>
            <a:r>
              <a:rPr lang="en-US" sz="1600" dirty="0" smtClean="0">
                <a:latin typeface="Arial Rounded MT Bold" panose="020F0704030504030204" pitchFamily="34" charset="0"/>
              </a:rPr>
              <a:t>Exit</a:t>
            </a:r>
            <a:endParaRPr lang="en-US" sz="1600" dirty="0">
              <a:latin typeface="Arial Rounded MT Bold" panose="020F0704030504030204" pitchFamily="34" charset="0"/>
            </a:endParaRPr>
          </a:p>
        </p:txBody>
      </p:sp>
    </p:spTree>
    <p:extLst>
      <p:ext uri="{BB962C8B-B14F-4D97-AF65-F5344CB8AC3E}">
        <p14:creationId xmlns:p14="http://schemas.microsoft.com/office/powerpoint/2010/main" val="428516108"/>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emplate>Wisp</Template>
  <TotalTime>249</TotalTime>
  <Words>840</Words>
  <Application>Microsoft Office PowerPoint</Application>
  <PresentationFormat>Widescreen</PresentationFormat>
  <Paragraphs>142</Paragraphs>
  <Slides>44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Arial Rounded MT Bold</vt:lpstr>
      <vt:lpstr>Century Gothic</vt:lpstr>
      <vt:lpstr>Shruti</vt:lpstr>
      <vt:lpstr>Times New Roman</vt:lpstr>
      <vt:lpstr>Wingdings</vt:lpstr>
      <vt:lpstr>Wingdings 3</vt:lpstr>
      <vt:lpstr>Wisp</vt:lpstr>
      <vt:lpstr>SHREE RAMKRISHNA INSTITUTE OF COMPUTER EDUCATION AND APPLIED SCIENCES</vt:lpstr>
      <vt:lpstr>CRIME REPORTING SYSTEM </vt:lpstr>
      <vt:lpstr>INDEX</vt:lpstr>
      <vt:lpstr>Introduction</vt:lpstr>
      <vt:lpstr>Defintion</vt:lpstr>
      <vt:lpstr>Objective</vt:lpstr>
      <vt:lpstr>Scope</vt:lpstr>
      <vt:lpstr>Functionality Requirement:</vt:lpstr>
      <vt:lpstr>Admin Module:</vt:lpstr>
      <vt:lpstr>User Module:</vt:lpstr>
      <vt:lpstr>Functionality</vt:lpstr>
      <vt:lpstr>DFD(Data Flow Diagram) Admin side</vt:lpstr>
      <vt:lpstr>DFD(Data Flow Diagram) Admin side</vt:lpstr>
      <vt:lpstr>DFD(Data Flow Diagram) Admin side</vt:lpstr>
      <vt:lpstr>DFD(Data Flow Diagram) Admin side</vt:lpstr>
      <vt:lpstr>DFD(Data Flow Diagram) Admin side</vt:lpstr>
      <vt:lpstr>DFD(Data Flow Diagram) Admin side</vt:lpstr>
      <vt:lpstr>DFD(Data Flow Diagram) Client side</vt:lpstr>
      <vt:lpstr>Flowchart(Admin)</vt:lpstr>
      <vt:lpstr>Flowchart(Client)</vt:lpstr>
      <vt:lpstr>Database Layouts(Admin Module)</vt:lpstr>
      <vt:lpstr>Registration Table</vt:lpstr>
      <vt:lpstr>Report_crime Table</vt:lpstr>
      <vt:lpstr>Complainants Table</vt:lpstr>
      <vt:lpstr>Stations Table</vt:lpstr>
      <vt:lpstr>Police Officer Table</vt:lpstr>
      <vt:lpstr>Screen Layout Index Page(Welcome Page): </vt:lpstr>
      <vt:lpstr>Ask Page for Client:  Used to ask the client whether the client wants to login and register and then report the crime or want to report the crime without revealing the identity </vt:lpstr>
      <vt:lpstr>Report Crime Page for Client: If user selects yes in the ask page Used by clients or users to report the crime </vt:lpstr>
      <vt:lpstr>Login Page for Client:</vt:lpstr>
      <vt:lpstr>Registration Page for Client:</vt:lpstr>
      <vt:lpstr>Login Page for Admin:</vt:lpstr>
      <vt:lpstr>Home Page for Admin:</vt:lpstr>
      <vt:lpstr>Topbar for admin:</vt:lpstr>
      <vt:lpstr>Manage crime page:</vt:lpstr>
      <vt:lpstr>Update crime page:</vt:lpstr>
      <vt:lpstr>Complainants page:</vt:lpstr>
      <vt:lpstr>Update complainants page:</vt:lpstr>
      <vt:lpstr>Stations page:</vt:lpstr>
      <vt:lpstr>Update stations page:</vt:lpstr>
      <vt:lpstr>Police officer page:</vt:lpstr>
      <vt:lpstr>Update police officer page:</vt:lpstr>
      <vt:lpstr>View crime page: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Reporting System</dc:title>
  <dc:creator>Microsoft account</dc:creator>
  <cp:lastModifiedBy>Microsoft account</cp:lastModifiedBy>
  <cp:revision>52</cp:revision>
  <dcterms:created xsi:type="dcterms:W3CDTF">2022-09-10T14:45:54Z</dcterms:created>
  <dcterms:modified xsi:type="dcterms:W3CDTF">2022-10-04T18:44:05Z</dcterms:modified>
</cp:coreProperties>
</file>